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88" r:id="rId4"/>
  </p:sldMasterIdLst>
  <p:notesMasterIdLst>
    <p:notesMasterId r:id="rId28"/>
  </p:notesMasterIdLst>
  <p:sldIdLst>
    <p:sldId id="1273" r:id="rId5"/>
    <p:sldId id="263" r:id="rId6"/>
    <p:sldId id="257" r:id="rId7"/>
    <p:sldId id="1243" r:id="rId8"/>
    <p:sldId id="1281" r:id="rId9"/>
    <p:sldId id="1274" r:id="rId10"/>
    <p:sldId id="1276" r:id="rId11"/>
    <p:sldId id="1278" r:id="rId12"/>
    <p:sldId id="1279" r:id="rId13"/>
    <p:sldId id="1282" r:id="rId14"/>
    <p:sldId id="1270" r:id="rId15"/>
    <p:sldId id="1290" r:id="rId16"/>
    <p:sldId id="1289" r:id="rId17"/>
    <p:sldId id="1240" r:id="rId18"/>
    <p:sldId id="1275" r:id="rId19"/>
    <p:sldId id="1283" r:id="rId20"/>
    <p:sldId id="280" r:id="rId21"/>
    <p:sldId id="1285" r:id="rId22"/>
    <p:sldId id="1284" r:id="rId23"/>
    <p:sldId id="1249" r:id="rId24"/>
    <p:sldId id="1286" r:id="rId25"/>
    <p:sldId id="1288" r:id="rId26"/>
    <p:sldId id="1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 jones" initials="wj" lastIdx="2" clrIdx="0">
    <p:extLst>
      <p:ext uri="{19B8F6BF-5375-455C-9EA6-DF929625EA0E}">
        <p15:presenceInfo xmlns:p15="http://schemas.microsoft.com/office/powerpoint/2012/main" userId="c03f697d1cb618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5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4499" d="500000"/>
        <a:sy n="394499" d="500000"/>
      </p:scale>
      <p:origin x="0" y="-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Colon</a:t>
            </a:r>
          </a:p>
        </c:rich>
      </c:tx>
      <c:layout>
        <c:manualLayout>
          <c:xMode val="edge"/>
          <c:yMode val="edge"/>
          <c:x val="0.42017881910370014"/>
          <c:y val="1.643560026240979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'50-54 v 55-59'!$Z$1:$Z$2</c:f>
              <c:strCache>
                <c:ptCount val="2"/>
                <c:pt idx="0">
                  <c:v>Colon NO APPENDIX</c:v>
                </c:pt>
                <c:pt idx="1">
                  <c:v>50-54 years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'50-54 v 55-59'!$Y$3:$Y$41</c:f>
              <c:strCache>
                <c:ptCount val="39"/>
                <c:pt idx="0">
                  <c:v>1974-75</c:v>
                </c:pt>
                <c:pt idx="1">
                  <c:v>1975-76</c:v>
                </c:pt>
                <c:pt idx="2">
                  <c:v>1976-77</c:v>
                </c:pt>
                <c:pt idx="3">
                  <c:v>1977-78</c:v>
                </c:pt>
                <c:pt idx="4">
                  <c:v>1978-79</c:v>
                </c:pt>
                <c:pt idx="5">
                  <c:v>1979-80</c:v>
                </c:pt>
                <c:pt idx="6">
                  <c:v>1980-81</c:v>
                </c:pt>
                <c:pt idx="7">
                  <c:v>1981-82</c:v>
                </c:pt>
                <c:pt idx="8">
                  <c:v>1982-83</c:v>
                </c:pt>
                <c:pt idx="9">
                  <c:v>1983-84</c:v>
                </c:pt>
                <c:pt idx="10">
                  <c:v>1984-85</c:v>
                </c:pt>
                <c:pt idx="11">
                  <c:v>1985-86</c:v>
                </c:pt>
                <c:pt idx="12">
                  <c:v>1986-87</c:v>
                </c:pt>
                <c:pt idx="13">
                  <c:v>1987-88</c:v>
                </c:pt>
                <c:pt idx="14">
                  <c:v>1988-89</c:v>
                </c:pt>
                <c:pt idx="15">
                  <c:v>1989-90</c:v>
                </c:pt>
                <c:pt idx="16">
                  <c:v>1990-91</c:v>
                </c:pt>
                <c:pt idx="17">
                  <c:v>1991-92</c:v>
                </c:pt>
                <c:pt idx="18">
                  <c:v>1992-93</c:v>
                </c:pt>
                <c:pt idx="19">
                  <c:v>1993-94</c:v>
                </c:pt>
                <c:pt idx="20">
                  <c:v>1994-95</c:v>
                </c:pt>
                <c:pt idx="21">
                  <c:v>1995-96</c:v>
                </c:pt>
                <c:pt idx="22">
                  <c:v>1996-97</c:v>
                </c:pt>
                <c:pt idx="23">
                  <c:v>1997-98</c:v>
                </c:pt>
                <c:pt idx="24">
                  <c:v>1998-99</c:v>
                </c:pt>
                <c:pt idx="25">
                  <c:v>1999-00</c:v>
                </c:pt>
                <c:pt idx="26">
                  <c:v>2000-01</c:v>
                </c:pt>
                <c:pt idx="27">
                  <c:v>2001-02</c:v>
                </c:pt>
                <c:pt idx="28">
                  <c:v>2002-03</c:v>
                </c:pt>
                <c:pt idx="29">
                  <c:v>2003-04</c:v>
                </c:pt>
                <c:pt idx="30">
                  <c:v>2004-05</c:v>
                </c:pt>
                <c:pt idx="31">
                  <c:v>2005-06</c:v>
                </c:pt>
                <c:pt idx="32">
                  <c:v>2006-07</c:v>
                </c:pt>
                <c:pt idx="33">
                  <c:v>2007-08</c:v>
                </c:pt>
                <c:pt idx="34">
                  <c:v>2008-09</c:v>
                </c:pt>
                <c:pt idx="35">
                  <c:v>2009-10</c:v>
                </c:pt>
                <c:pt idx="36">
                  <c:v>2010-11</c:v>
                </c:pt>
                <c:pt idx="37">
                  <c:v>2011-12</c:v>
                </c:pt>
                <c:pt idx="38">
                  <c:v>2012-13</c:v>
                </c:pt>
              </c:strCache>
            </c:strRef>
          </c:cat>
          <c:val>
            <c:numRef>
              <c:f>'50-54 v 55-59'!$Z$3:$Z$41</c:f>
              <c:numCache>
                <c:formatCode>General</c:formatCode>
                <c:ptCount val="39"/>
                <c:pt idx="0">
                  <c:v>32.200000000000003</c:v>
                </c:pt>
                <c:pt idx="1">
                  <c:v>34.799999999999997</c:v>
                </c:pt>
                <c:pt idx="2">
                  <c:v>36.799999999999997</c:v>
                </c:pt>
                <c:pt idx="3">
                  <c:v>36.200000000000003</c:v>
                </c:pt>
                <c:pt idx="4">
                  <c:v>34.6</c:v>
                </c:pt>
                <c:pt idx="5">
                  <c:v>34.700000000000003</c:v>
                </c:pt>
                <c:pt idx="6">
                  <c:v>37</c:v>
                </c:pt>
                <c:pt idx="7">
                  <c:v>35.299999999999997</c:v>
                </c:pt>
                <c:pt idx="8">
                  <c:v>34.5</c:v>
                </c:pt>
                <c:pt idx="9">
                  <c:v>34.799999999999997</c:v>
                </c:pt>
                <c:pt idx="10">
                  <c:v>37.299999999999997</c:v>
                </c:pt>
                <c:pt idx="11">
                  <c:v>39</c:v>
                </c:pt>
                <c:pt idx="12">
                  <c:v>34.6</c:v>
                </c:pt>
                <c:pt idx="13">
                  <c:v>31.6</c:v>
                </c:pt>
                <c:pt idx="14">
                  <c:v>32.700000000000003</c:v>
                </c:pt>
                <c:pt idx="15">
                  <c:v>35.1</c:v>
                </c:pt>
                <c:pt idx="16">
                  <c:v>33.6</c:v>
                </c:pt>
                <c:pt idx="17">
                  <c:v>30.7</c:v>
                </c:pt>
                <c:pt idx="18">
                  <c:v>30.5</c:v>
                </c:pt>
                <c:pt idx="19">
                  <c:v>30.1</c:v>
                </c:pt>
                <c:pt idx="20">
                  <c:v>29.2</c:v>
                </c:pt>
                <c:pt idx="21">
                  <c:v>29.9</c:v>
                </c:pt>
                <c:pt idx="22">
                  <c:v>29.6</c:v>
                </c:pt>
                <c:pt idx="23">
                  <c:v>29.7</c:v>
                </c:pt>
                <c:pt idx="24">
                  <c:v>29.6</c:v>
                </c:pt>
                <c:pt idx="25">
                  <c:v>30</c:v>
                </c:pt>
                <c:pt idx="26">
                  <c:v>30.1</c:v>
                </c:pt>
                <c:pt idx="27">
                  <c:v>30.5</c:v>
                </c:pt>
                <c:pt idx="28">
                  <c:v>32.299999999999997</c:v>
                </c:pt>
                <c:pt idx="29">
                  <c:v>32.799999999999997</c:v>
                </c:pt>
                <c:pt idx="30">
                  <c:v>32.299999999999997</c:v>
                </c:pt>
                <c:pt idx="31">
                  <c:v>30.9</c:v>
                </c:pt>
                <c:pt idx="32">
                  <c:v>32.200000000000003</c:v>
                </c:pt>
                <c:pt idx="33">
                  <c:v>33.6</c:v>
                </c:pt>
                <c:pt idx="34">
                  <c:v>33.6</c:v>
                </c:pt>
                <c:pt idx="35">
                  <c:v>32.1</c:v>
                </c:pt>
                <c:pt idx="36">
                  <c:v>30.9</c:v>
                </c:pt>
                <c:pt idx="37">
                  <c:v>31.4</c:v>
                </c:pt>
                <c:pt idx="38">
                  <c:v>31.9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E0-4AD5-99DB-9532092D0E0B}"/>
            </c:ext>
          </c:extLst>
        </c:ser>
        <c:ser>
          <c:idx val="1"/>
          <c:order val="1"/>
          <c:tx>
            <c:strRef>
              <c:f>'50-54 v 55-59'!$AA$1:$AA$2</c:f>
              <c:strCache>
                <c:ptCount val="2"/>
                <c:pt idx="0">
                  <c:v>Colon NO APPENDIX</c:v>
                </c:pt>
                <c:pt idx="1">
                  <c:v>55-59 years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'50-54 v 55-59'!$Y$3:$Y$41</c:f>
              <c:strCache>
                <c:ptCount val="39"/>
                <c:pt idx="0">
                  <c:v>1974-75</c:v>
                </c:pt>
                <c:pt idx="1">
                  <c:v>1975-76</c:v>
                </c:pt>
                <c:pt idx="2">
                  <c:v>1976-77</c:v>
                </c:pt>
                <c:pt idx="3">
                  <c:v>1977-78</c:v>
                </c:pt>
                <c:pt idx="4">
                  <c:v>1978-79</c:v>
                </c:pt>
                <c:pt idx="5">
                  <c:v>1979-80</c:v>
                </c:pt>
                <c:pt idx="6">
                  <c:v>1980-81</c:v>
                </c:pt>
                <c:pt idx="7">
                  <c:v>1981-82</c:v>
                </c:pt>
                <c:pt idx="8">
                  <c:v>1982-83</c:v>
                </c:pt>
                <c:pt idx="9">
                  <c:v>1983-84</c:v>
                </c:pt>
                <c:pt idx="10">
                  <c:v>1984-85</c:v>
                </c:pt>
                <c:pt idx="11">
                  <c:v>1985-86</c:v>
                </c:pt>
                <c:pt idx="12">
                  <c:v>1986-87</c:v>
                </c:pt>
                <c:pt idx="13">
                  <c:v>1987-88</c:v>
                </c:pt>
                <c:pt idx="14">
                  <c:v>1988-89</c:v>
                </c:pt>
                <c:pt idx="15">
                  <c:v>1989-90</c:v>
                </c:pt>
                <c:pt idx="16">
                  <c:v>1990-91</c:v>
                </c:pt>
                <c:pt idx="17">
                  <c:v>1991-92</c:v>
                </c:pt>
                <c:pt idx="18">
                  <c:v>1992-93</c:v>
                </c:pt>
                <c:pt idx="19">
                  <c:v>1993-94</c:v>
                </c:pt>
                <c:pt idx="20">
                  <c:v>1994-95</c:v>
                </c:pt>
                <c:pt idx="21">
                  <c:v>1995-96</c:v>
                </c:pt>
                <c:pt idx="22">
                  <c:v>1996-97</c:v>
                </c:pt>
                <c:pt idx="23">
                  <c:v>1997-98</c:v>
                </c:pt>
                <c:pt idx="24">
                  <c:v>1998-99</c:v>
                </c:pt>
                <c:pt idx="25">
                  <c:v>1999-00</c:v>
                </c:pt>
                <c:pt idx="26">
                  <c:v>2000-01</c:v>
                </c:pt>
                <c:pt idx="27">
                  <c:v>2001-02</c:v>
                </c:pt>
                <c:pt idx="28">
                  <c:v>2002-03</c:v>
                </c:pt>
                <c:pt idx="29">
                  <c:v>2003-04</c:v>
                </c:pt>
                <c:pt idx="30">
                  <c:v>2004-05</c:v>
                </c:pt>
                <c:pt idx="31">
                  <c:v>2005-06</c:v>
                </c:pt>
                <c:pt idx="32">
                  <c:v>2006-07</c:v>
                </c:pt>
                <c:pt idx="33">
                  <c:v>2007-08</c:v>
                </c:pt>
                <c:pt idx="34">
                  <c:v>2008-09</c:v>
                </c:pt>
                <c:pt idx="35">
                  <c:v>2009-10</c:v>
                </c:pt>
                <c:pt idx="36">
                  <c:v>2010-11</c:v>
                </c:pt>
                <c:pt idx="37">
                  <c:v>2011-12</c:v>
                </c:pt>
                <c:pt idx="38">
                  <c:v>2012-13</c:v>
                </c:pt>
              </c:strCache>
            </c:strRef>
          </c:cat>
          <c:val>
            <c:numRef>
              <c:f>'50-54 v 55-59'!$AA$3:$AA$41</c:f>
              <c:numCache>
                <c:formatCode>General</c:formatCode>
                <c:ptCount val="39"/>
                <c:pt idx="0">
                  <c:v>58.9</c:v>
                </c:pt>
                <c:pt idx="1">
                  <c:v>59.1</c:v>
                </c:pt>
                <c:pt idx="2">
                  <c:v>58.8</c:v>
                </c:pt>
                <c:pt idx="3">
                  <c:v>59</c:v>
                </c:pt>
                <c:pt idx="4">
                  <c:v>60.6</c:v>
                </c:pt>
                <c:pt idx="5">
                  <c:v>61.9</c:v>
                </c:pt>
                <c:pt idx="6">
                  <c:v>62.5</c:v>
                </c:pt>
                <c:pt idx="7">
                  <c:v>62.4</c:v>
                </c:pt>
                <c:pt idx="8">
                  <c:v>61.6</c:v>
                </c:pt>
                <c:pt idx="9">
                  <c:v>63.3</c:v>
                </c:pt>
                <c:pt idx="10">
                  <c:v>66.099999999999994</c:v>
                </c:pt>
                <c:pt idx="11">
                  <c:v>67.2</c:v>
                </c:pt>
                <c:pt idx="12">
                  <c:v>64.400000000000006</c:v>
                </c:pt>
                <c:pt idx="13">
                  <c:v>60.2</c:v>
                </c:pt>
                <c:pt idx="14">
                  <c:v>60</c:v>
                </c:pt>
                <c:pt idx="15">
                  <c:v>59.9</c:v>
                </c:pt>
                <c:pt idx="16">
                  <c:v>62.6</c:v>
                </c:pt>
                <c:pt idx="17">
                  <c:v>61.4</c:v>
                </c:pt>
                <c:pt idx="18">
                  <c:v>56.1</c:v>
                </c:pt>
                <c:pt idx="19">
                  <c:v>55.3</c:v>
                </c:pt>
                <c:pt idx="20">
                  <c:v>56.2</c:v>
                </c:pt>
                <c:pt idx="21">
                  <c:v>54.9</c:v>
                </c:pt>
                <c:pt idx="22">
                  <c:v>54</c:v>
                </c:pt>
                <c:pt idx="23">
                  <c:v>52.9</c:v>
                </c:pt>
                <c:pt idx="24">
                  <c:v>52.1</c:v>
                </c:pt>
                <c:pt idx="25">
                  <c:v>52.6</c:v>
                </c:pt>
                <c:pt idx="26">
                  <c:v>50.9</c:v>
                </c:pt>
                <c:pt idx="27">
                  <c:v>50.4</c:v>
                </c:pt>
                <c:pt idx="28">
                  <c:v>50.6</c:v>
                </c:pt>
                <c:pt idx="29">
                  <c:v>48.9</c:v>
                </c:pt>
                <c:pt idx="30">
                  <c:v>47.9</c:v>
                </c:pt>
                <c:pt idx="31">
                  <c:v>46.5</c:v>
                </c:pt>
                <c:pt idx="32">
                  <c:v>45.8</c:v>
                </c:pt>
                <c:pt idx="33">
                  <c:v>44.8</c:v>
                </c:pt>
                <c:pt idx="34">
                  <c:v>43</c:v>
                </c:pt>
                <c:pt idx="35">
                  <c:v>41.9</c:v>
                </c:pt>
                <c:pt idx="36">
                  <c:v>39.5</c:v>
                </c:pt>
                <c:pt idx="37">
                  <c:v>37.4</c:v>
                </c:pt>
                <c:pt idx="38">
                  <c:v>36.4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E0-4AD5-99DB-9532092D0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7929520"/>
        <c:axId val="547930504"/>
      </c:lineChart>
      <c:catAx>
        <c:axId val="547929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 of diagnosis</a:t>
                </a:r>
              </a:p>
            </c:rich>
          </c:tx>
          <c:layout>
            <c:manualLayout>
              <c:xMode val="edge"/>
              <c:yMode val="edge"/>
              <c:x val="0.38263717035370581"/>
              <c:y val="0.947204724409448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930504"/>
        <c:crosses val="autoZero"/>
        <c:auto val="1"/>
        <c:lblAlgn val="ctr"/>
        <c:lblOffset val="100"/>
        <c:tickLblSkip val="5"/>
        <c:noMultiLvlLbl val="0"/>
      </c:catAx>
      <c:valAx>
        <c:axId val="54793050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</a:t>
                </a:r>
                <a:r>
                  <a:rPr lang="en-US" baseline="0" dirty="0"/>
                  <a:t> per 100,000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968253968253968E-3"/>
              <c:y val="0.341865430883639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92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Rectum</a:t>
            </a:r>
          </a:p>
        </c:rich>
      </c:tx>
      <c:layout>
        <c:manualLayout>
          <c:xMode val="edge"/>
          <c:yMode val="edge"/>
          <c:x val="0.40260384682185818"/>
          <c:y val="6.603979881915599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'50-54 v 55-59'!$O$1:$O$2</c:f>
              <c:strCache>
                <c:ptCount val="2"/>
                <c:pt idx="0">
                  <c:v>Rectum and Rectosigmoid Junction</c:v>
                </c:pt>
                <c:pt idx="1">
                  <c:v>50-54 years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'50-54 v 55-59'!$L$3:$L$41</c:f>
              <c:strCache>
                <c:ptCount val="39"/>
                <c:pt idx="0">
                  <c:v>1974-75</c:v>
                </c:pt>
                <c:pt idx="1">
                  <c:v>1975-76</c:v>
                </c:pt>
                <c:pt idx="2">
                  <c:v>1976-77</c:v>
                </c:pt>
                <c:pt idx="3">
                  <c:v>1977-78</c:v>
                </c:pt>
                <c:pt idx="4">
                  <c:v>1978-79</c:v>
                </c:pt>
                <c:pt idx="5">
                  <c:v>1979-80</c:v>
                </c:pt>
                <c:pt idx="6">
                  <c:v>1980-81</c:v>
                </c:pt>
                <c:pt idx="7">
                  <c:v>1981-82</c:v>
                </c:pt>
                <c:pt idx="8">
                  <c:v>1982-83</c:v>
                </c:pt>
                <c:pt idx="9">
                  <c:v>1983-84</c:v>
                </c:pt>
                <c:pt idx="10">
                  <c:v>1984-85</c:v>
                </c:pt>
                <c:pt idx="11">
                  <c:v>1985-86</c:v>
                </c:pt>
                <c:pt idx="12">
                  <c:v>1986-87</c:v>
                </c:pt>
                <c:pt idx="13">
                  <c:v>1987-88</c:v>
                </c:pt>
                <c:pt idx="14">
                  <c:v>1988-89</c:v>
                </c:pt>
                <c:pt idx="15">
                  <c:v>1989-90</c:v>
                </c:pt>
                <c:pt idx="16">
                  <c:v>1990-91</c:v>
                </c:pt>
                <c:pt idx="17">
                  <c:v>1991-92</c:v>
                </c:pt>
                <c:pt idx="18">
                  <c:v>1992-93</c:v>
                </c:pt>
                <c:pt idx="19">
                  <c:v>1993-94</c:v>
                </c:pt>
                <c:pt idx="20">
                  <c:v>1994-95</c:v>
                </c:pt>
                <c:pt idx="21">
                  <c:v>1995-96</c:v>
                </c:pt>
                <c:pt idx="22">
                  <c:v>1996-97</c:v>
                </c:pt>
                <c:pt idx="23">
                  <c:v>1997-98</c:v>
                </c:pt>
                <c:pt idx="24">
                  <c:v>1998-99</c:v>
                </c:pt>
                <c:pt idx="25">
                  <c:v>1999-00</c:v>
                </c:pt>
                <c:pt idx="26">
                  <c:v>2000-01</c:v>
                </c:pt>
                <c:pt idx="27">
                  <c:v>2001-02</c:v>
                </c:pt>
                <c:pt idx="28">
                  <c:v>2002-03</c:v>
                </c:pt>
                <c:pt idx="29">
                  <c:v>2003-04</c:v>
                </c:pt>
                <c:pt idx="30">
                  <c:v>2004-05</c:v>
                </c:pt>
                <c:pt idx="31">
                  <c:v>2005-06</c:v>
                </c:pt>
                <c:pt idx="32">
                  <c:v>2006-07</c:v>
                </c:pt>
                <c:pt idx="33">
                  <c:v>2007-08</c:v>
                </c:pt>
                <c:pt idx="34">
                  <c:v>2008-09</c:v>
                </c:pt>
                <c:pt idx="35">
                  <c:v>2009-10</c:v>
                </c:pt>
                <c:pt idx="36">
                  <c:v>2010-11</c:v>
                </c:pt>
                <c:pt idx="37">
                  <c:v>2011-12</c:v>
                </c:pt>
                <c:pt idx="38">
                  <c:v>2012-13</c:v>
                </c:pt>
              </c:strCache>
            </c:strRef>
          </c:cat>
          <c:val>
            <c:numRef>
              <c:f>'50-54 v 55-59'!$O$3:$O$41</c:f>
              <c:numCache>
                <c:formatCode>General</c:formatCode>
                <c:ptCount val="39"/>
                <c:pt idx="0">
                  <c:v>17.399999999999999</c:v>
                </c:pt>
                <c:pt idx="1">
                  <c:v>17.8</c:v>
                </c:pt>
                <c:pt idx="2">
                  <c:v>18.8</c:v>
                </c:pt>
                <c:pt idx="3">
                  <c:v>20.2</c:v>
                </c:pt>
                <c:pt idx="4">
                  <c:v>20.9</c:v>
                </c:pt>
                <c:pt idx="5">
                  <c:v>20.3</c:v>
                </c:pt>
                <c:pt idx="6">
                  <c:v>20</c:v>
                </c:pt>
                <c:pt idx="7">
                  <c:v>18.3</c:v>
                </c:pt>
                <c:pt idx="8">
                  <c:v>17.100000000000001</c:v>
                </c:pt>
                <c:pt idx="9">
                  <c:v>19.899999999999999</c:v>
                </c:pt>
                <c:pt idx="10">
                  <c:v>21.5</c:v>
                </c:pt>
                <c:pt idx="11">
                  <c:v>20.100000000000001</c:v>
                </c:pt>
                <c:pt idx="12">
                  <c:v>19.8</c:v>
                </c:pt>
                <c:pt idx="13">
                  <c:v>18.5</c:v>
                </c:pt>
                <c:pt idx="14">
                  <c:v>16.100000000000001</c:v>
                </c:pt>
                <c:pt idx="15">
                  <c:v>15.9</c:v>
                </c:pt>
                <c:pt idx="16">
                  <c:v>18.399999999999999</c:v>
                </c:pt>
                <c:pt idx="17">
                  <c:v>18.600000000000001</c:v>
                </c:pt>
                <c:pt idx="18">
                  <c:v>17.600000000000001</c:v>
                </c:pt>
                <c:pt idx="19">
                  <c:v>17.2</c:v>
                </c:pt>
                <c:pt idx="20">
                  <c:v>16.7</c:v>
                </c:pt>
                <c:pt idx="21">
                  <c:v>16.899999999999999</c:v>
                </c:pt>
                <c:pt idx="22">
                  <c:v>17.3</c:v>
                </c:pt>
                <c:pt idx="23">
                  <c:v>17.600000000000001</c:v>
                </c:pt>
                <c:pt idx="24">
                  <c:v>18.3</c:v>
                </c:pt>
                <c:pt idx="25">
                  <c:v>19.3</c:v>
                </c:pt>
                <c:pt idx="26">
                  <c:v>19.399999999999999</c:v>
                </c:pt>
                <c:pt idx="27">
                  <c:v>20.100000000000001</c:v>
                </c:pt>
                <c:pt idx="28">
                  <c:v>20.3</c:v>
                </c:pt>
                <c:pt idx="29">
                  <c:v>20.399999999999999</c:v>
                </c:pt>
                <c:pt idx="30">
                  <c:v>20.9</c:v>
                </c:pt>
                <c:pt idx="31">
                  <c:v>20.2</c:v>
                </c:pt>
                <c:pt idx="32">
                  <c:v>21.9</c:v>
                </c:pt>
                <c:pt idx="33">
                  <c:v>23.3</c:v>
                </c:pt>
                <c:pt idx="34">
                  <c:v>23.4</c:v>
                </c:pt>
                <c:pt idx="35">
                  <c:v>24.4</c:v>
                </c:pt>
                <c:pt idx="36">
                  <c:v>24.4</c:v>
                </c:pt>
                <c:pt idx="37">
                  <c:v>24.7</c:v>
                </c:pt>
                <c:pt idx="38">
                  <c:v>24.7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FF-4CC9-A1ED-A7EE9D2C238F}"/>
            </c:ext>
          </c:extLst>
        </c:ser>
        <c:ser>
          <c:idx val="1"/>
          <c:order val="1"/>
          <c:tx>
            <c:strRef>
              <c:f>'50-54 v 55-59'!$P$1:$P$2</c:f>
              <c:strCache>
                <c:ptCount val="2"/>
                <c:pt idx="0">
                  <c:v>Rectum and Rectosigmoid Junction</c:v>
                </c:pt>
                <c:pt idx="1">
                  <c:v>55-59 years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'50-54 v 55-59'!$L$3:$L$41</c:f>
              <c:strCache>
                <c:ptCount val="39"/>
                <c:pt idx="0">
                  <c:v>1974-75</c:v>
                </c:pt>
                <c:pt idx="1">
                  <c:v>1975-76</c:v>
                </c:pt>
                <c:pt idx="2">
                  <c:v>1976-77</c:v>
                </c:pt>
                <c:pt idx="3">
                  <c:v>1977-78</c:v>
                </c:pt>
                <c:pt idx="4">
                  <c:v>1978-79</c:v>
                </c:pt>
                <c:pt idx="5">
                  <c:v>1979-80</c:v>
                </c:pt>
                <c:pt idx="6">
                  <c:v>1980-81</c:v>
                </c:pt>
                <c:pt idx="7">
                  <c:v>1981-82</c:v>
                </c:pt>
                <c:pt idx="8">
                  <c:v>1982-83</c:v>
                </c:pt>
                <c:pt idx="9">
                  <c:v>1983-84</c:v>
                </c:pt>
                <c:pt idx="10">
                  <c:v>1984-85</c:v>
                </c:pt>
                <c:pt idx="11">
                  <c:v>1985-86</c:v>
                </c:pt>
                <c:pt idx="12">
                  <c:v>1986-87</c:v>
                </c:pt>
                <c:pt idx="13">
                  <c:v>1987-88</c:v>
                </c:pt>
                <c:pt idx="14">
                  <c:v>1988-89</c:v>
                </c:pt>
                <c:pt idx="15">
                  <c:v>1989-90</c:v>
                </c:pt>
                <c:pt idx="16">
                  <c:v>1990-91</c:v>
                </c:pt>
                <c:pt idx="17">
                  <c:v>1991-92</c:v>
                </c:pt>
                <c:pt idx="18">
                  <c:v>1992-93</c:v>
                </c:pt>
                <c:pt idx="19">
                  <c:v>1993-94</c:v>
                </c:pt>
                <c:pt idx="20">
                  <c:v>1994-95</c:v>
                </c:pt>
                <c:pt idx="21">
                  <c:v>1995-96</c:v>
                </c:pt>
                <c:pt idx="22">
                  <c:v>1996-97</c:v>
                </c:pt>
                <c:pt idx="23">
                  <c:v>1997-98</c:v>
                </c:pt>
                <c:pt idx="24">
                  <c:v>1998-99</c:v>
                </c:pt>
                <c:pt idx="25">
                  <c:v>1999-00</c:v>
                </c:pt>
                <c:pt idx="26">
                  <c:v>2000-01</c:v>
                </c:pt>
                <c:pt idx="27">
                  <c:v>2001-02</c:v>
                </c:pt>
                <c:pt idx="28">
                  <c:v>2002-03</c:v>
                </c:pt>
                <c:pt idx="29">
                  <c:v>2003-04</c:v>
                </c:pt>
                <c:pt idx="30">
                  <c:v>2004-05</c:v>
                </c:pt>
                <c:pt idx="31">
                  <c:v>2005-06</c:v>
                </c:pt>
                <c:pt idx="32">
                  <c:v>2006-07</c:v>
                </c:pt>
                <c:pt idx="33">
                  <c:v>2007-08</c:v>
                </c:pt>
                <c:pt idx="34">
                  <c:v>2008-09</c:v>
                </c:pt>
                <c:pt idx="35">
                  <c:v>2009-10</c:v>
                </c:pt>
                <c:pt idx="36">
                  <c:v>2010-11</c:v>
                </c:pt>
                <c:pt idx="37">
                  <c:v>2011-12</c:v>
                </c:pt>
                <c:pt idx="38">
                  <c:v>2012-13</c:v>
                </c:pt>
              </c:strCache>
            </c:strRef>
          </c:cat>
          <c:val>
            <c:numRef>
              <c:f>'50-54 v 55-59'!$P$3:$P$41</c:f>
              <c:numCache>
                <c:formatCode>General</c:formatCode>
                <c:ptCount val="39"/>
                <c:pt idx="0">
                  <c:v>32.200000000000003</c:v>
                </c:pt>
                <c:pt idx="1">
                  <c:v>32.5</c:v>
                </c:pt>
                <c:pt idx="2">
                  <c:v>33.4</c:v>
                </c:pt>
                <c:pt idx="3">
                  <c:v>34.700000000000003</c:v>
                </c:pt>
                <c:pt idx="4">
                  <c:v>34.1</c:v>
                </c:pt>
                <c:pt idx="5">
                  <c:v>31.6</c:v>
                </c:pt>
                <c:pt idx="6">
                  <c:v>31.9</c:v>
                </c:pt>
                <c:pt idx="7">
                  <c:v>32.299999999999997</c:v>
                </c:pt>
                <c:pt idx="8">
                  <c:v>32.799999999999997</c:v>
                </c:pt>
                <c:pt idx="9">
                  <c:v>34.1</c:v>
                </c:pt>
                <c:pt idx="10">
                  <c:v>35.1</c:v>
                </c:pt>
                <c:pt idx="11">
                  <c:v>32.700000000000003</c:v>
                </c:pt>
                <c:pt idx="12">
                  <c:v>30.3</c:v>
                </c:pt>
                <c:pt idx="13">
                  <c:v>30.7</c:v>
                </c:pt>
                <c:pt idx="14">
                  <c:v>31.5</c:v>
                </c:pt>
                <c:pt idx="15">
                  <c:v>31.1</c:v>
                </c:pt>
                <c:pt idx="16">
                  <c:v>29</c:v>
                </c:pt>
                <c:pt idx="17">
                  <c:v>29.1</c:v>
                </c:pt>
                <c:pt idx="18">
                  <c:v>29.6</c:v>
                </c:pt>
                <c:pt idx="19">
                  <c:v>28</c:v>
                </c:pt>
                <c:pt idx="20">
                  <c:v>26</c:v>
                </c:pt>
                <c:pt idx="21">
                  <c:v>28.6</c:v>
                </c:pt>
                <c:pt idx="22">
                  <c:v>30.3</c:v>
                </c:pt>
                <c:pt idx="23">
                  <c:v>30.5</c:v>
                </c:pt>
                <c:pt idx="24">
                  <c:v>31.9</c:v>
                </c:pt>
                <c:pt idx="25">
                  <c:v>29</c:v>
                </c:pt>
                <c:pt idx="26">
                  <c:v>27.8</c:v>
                </c:pt>
                <c:pt idx="27">
                  <c:v>29.9</c:v>
                </c:pt>
                <c:pt idx="28">
                  <c:v>29.1</c:v>
                </c:pt>
                <c:pt idx="29">
                  <c:v>26.8</c:v>
                </c:pt>
                <c:pt idx="30">
                  <c:v>26.4</c:v>
                </c:pt>
                <c:pt idx="31">
                  <c:v>26.2</c:v>
                </c:pt>
                <c:pt idx="32">
                  <c:v>25.7</c:v>
                </c:pt>
                <c:pt idx="33">
                  <c:v>25.1</c:v>
                </c:pt>
                <c:pt idx="34">
                  <c:v>26</c:v>
                </c:pt>
                <c:pt idx="35">
                  <c:v>26.9</c:v>
                </c:pt>
                <c:pt idx="36">
                  <c:v>25.3</c:v>
                </c:pt>
                <c:pt idx="37">
                  <c:v>24</c:v>
                </c:pt>
                <c:pt idx="38">
                  <c:v>24.5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FF-4CC9-A1ED-A7EE9D2C2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436592"/>
        <c:axId val="440437904"/>
      </c:lineChart>
      <c:catAx>
        <c:axId val="440436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 of diagnosis</a:t>
                </a:r>
              </a:p>
            </c:rich>
          </c:tx>
          <c:layout>
            <c:manualLayout>
              <c:xMode val="edge"/>
              <c:yMode val="edge"/>
              <c:x val="0.37870422447194102"/>
              <c:y val="0.947204724409448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437904"/>
        <c:crosses val="autoZero"/>
        <c:auto val="1"/>
        <c:lblAlgn val="ctr"/>
        <c:lblOffset val="100"/>
        <c:tickLblSkip val="5"/>
        <c:noMultiLvlLbl val="0"/>
      </c:catAx>
      <c:valAx>
        <c:axId val="440437904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43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4T14:23:27.152" idx="1">
    <p:pos x="3661" y="1142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0.63019</cdr:x>
      <cdr:y>0.2115</cdr:y>
    </cdr:from>
    <cdr:to>
      <cdr:x>1</cdr:x>
      <cdr:y>0.29271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860" y="773581"/>
          <a:ext cx="1183540" cy="297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55-59 years</a:t>
          </a:r>
        </a:p>
      </cdr:txBody>
    </cdr:sp>
  </cdr:relSizeAnchor>
  <cdr:relSizeAnchor xmlns:cdr="http://schemas.openxmlformats.org/drawingml/2006/chartDrawing">
    <cdr:from>
      <cdr:x>0.61886</cdr:x>
      <cdr:y>0.51299</cdr:y>
    </cdr:from>
    <cdr:to>
      <cdr:x>1</cdr:x>
      <cdr:y>0.63019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80600" y="1876300"/>
          <a:ext cx="1219800" cy="428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50-54 years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0.62631</cdr:x>
      <cdr:y>0.60494</cdr:y>
    </cdr:from>
    <cdr:to>
      <cdr:x>1</cdr:x>
      <cdr:y>0.72303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04443" y="2212620"/>
          <a:ext cx="1195957" cy="43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50-54 years</a:t>
          </a:r>
        </a:p>
      </cdr:txBody>
    </cdr:sp>
  </cdr:relSizeAnchor>
  <cdr:relSizeAnchor xmlns:cdr="http://schemas.openxmlformats.org/drawingml/2006/chartDrawing">
    <cdr:from>
      <cdr:x>0.62194</cdr:x>
      <cdr:y>0.40161</cdr:y>
    </cdr:from>
    <cdr:to>
      <cdr:x>1</cdr:x>
      <cdr:y>0.5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990457" y="1468928"/>
          <a:ext cx="1209943" cy="359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55-59 years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ED120-4F6D-4729-9DDE-67A101EF2501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DF06C-C8A4-4795-A553-F52E88E7E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B9C0-8F48-4662-81F0-8E122C312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63B0-E4CE-4291-8748-DAE73EF96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D8609-6D1C-484B-9E1F-98CAED1E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8E66-6EDF-4F91-B1AF-7C4A50BFECE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FE1B4-6CB8-4412-BC11-79322725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EC822-61AA-49C7-B32A-47854170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AB0E-B63B-4087-8879-18FA39D2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4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92BB-8FCA-4FC3-BBA8-09151920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6830E-DDE9-4FCF-9FE4-8E3347837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12AE8-2E95-4299-AA5E-4D601D59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8E66-6EDF-4F91-B1AF-7C4A50BFECE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E4959-326D-4E2A-BB95-D75C3CFB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08F43-8AEE-4913-B3FD-DFEDC785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AB0E-B63B-4087-8879-18FA39D2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2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746D6-C9EC-4CC8-895A-40C5D55D3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6271E-E4B6-4F75-982D-7853E915B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604CF-665D-4008-B0A5-B7700E70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8E66-6EDF-4F91-B1AF-7C4A50BFECE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5288A-7F7F-4010-9592-BD2FF09E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5C05E-7BEE-4D22-B5DF-F2635A87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AB0E-B63B-4087-8879-18FA39D2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5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89F8-9091-8044-9782-F3BF15342B1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BE71-343B-4947-AE21-5BB0BEC2C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40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89F8-9091-8044-9782-F3BF15342B1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BE71-343B-4947-AE21-5BB0BEC2C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25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7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89F8-9091-8044-9782-F3BF15342B1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BE71-343B-4947-AE21-5BB0BEC2C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40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984" y="1812925"/>
            <a:ext cx="5933016" cy="5130800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2" y="1812925"/>
            <a:ext cx="5933017" cy="5130800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89F8-9091-8044-9782-F3BF15342B1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BE71-343B-4947-AE21-5BB0BEC2C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91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4" cy="639762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4" cy="3951288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89F8-9091-8044-9782-F3BF15342B1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BE71-343B-4947-AE21-5BB0BEC2C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04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89F8-9091-8044-9782-F3BF15342B1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BE71-343B-4947-AE21-5BB0BEC2C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6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89F8-9091-8044-9782-F3BF15342B1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BE71-343B-4947-AE21-5BB0BEC2C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74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3177"/>
            </a:lvl1pPr>
            <a:lvl2pPr>
              <a:defRPr sz="2735"/>
            </a:lvl2pPr>
            <a:lvl3pPr>
              <a:defRPr sz="2382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89F8-9091-8044-9782-F3BF15342B1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BE71-343B-4947-AE21-5BB0BEC2C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4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028C-AAE8-402F-AFD6-9B508FD8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B4199-D802-4C52-B746-B32A68A0D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771DB-B443-4B69-8651-9B5BE32A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8E66-6EDF-4F91-B1AF-7C4A50BFECE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A221E-4572-40F0-8879-E73635C0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4FBF7-2530-444A-9129-E8D185B5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AB0E-B63B-4087-8879-18FA39D2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81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177"/>
            </a:lvl1pPr>
            <a:lvl2pPr marL="449505" indent="0">
              <a:buNone/>
              <a:defRPr sz="2735"/>
            </a:lvl2pPr>
            <a:lvl3pPr marL="899010" indent="0">
              <a:buNone/>
              <a:defRPr sz="2382"/>
            </a:lvl3pPr>
            <a:lvl4pPr marL="1348516" indent="0">
              <a:buNone/>
              <a:defRPr sz="1941"/>
            </a:lvl4pPr>
            <a:lvl5pPr marL="1798021" indent="0">
              <a:buNone/>
              <a:defRPr sz="1941"/>
            </a:lvl5pPr>
            <a:lvl6pPr marL="2247527" indent="0">
              <a:buNone/>
              <a:defRPr sz="1941"/>
            </a:lvl6pPr>
            <a:lvl7pPr marL="2697032" indent="0">
              <a:buNone/>
              <a:defRPr sz="1941"/>
            </a:lvl7pPr>
            <a:lvl8pPr marL="3146538" indent="0">
              <a:buNone/>
              <a:defRPr sz="1941"/>
            </a:lvl8pPr>
            <a:lvl9pPr marL="3596043" indent="0">
              <a:buNone/>
              <a:defRPr sz="194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89F8-9091-8044-9782-F3BF15342B1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BE71-343B-4947-AE21-5BB0BEC2C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29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89F8-9091-8044-9782-F3BF15342B1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BE71-343B-4947-AE21-5BB0BEC2C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82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3967" y="311150"/>
            <a:ext cx="3016251" cy="663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985" y="311150"/>
            <a:ext cx="8849783" cy="663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89F8-9091-8044-9782-F3BF15342B1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BE71-343B-4947-AE21-5BB0BEC2C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56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518046" y="464344"/>
            <a:ext cx="9148141" cy="41523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90626" y="4723805"/>
            <a:ext cx="9810750" cy="1000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90626" y="5759648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184"/>
            </a:lvl1pPr>
            <a:lvl2pPr marL="0" indent="156007" algn="ctr">
              <a:spcBef>
                <a:spcPts val="0"/>
              </a:spcBef>
              <a:buSzTx/>
              <a:buNone/>
              <a:defRPr sz="2184"/>
            </a:lvl2pPr>
            <a:lvl3pPr marL="0" indent="312015" algn="ctr">
              <a:spcBef>
                <a:spcPts val="0"/>
              </a:spcBef>
              <a:buSzTx/>
              <a:buNone/>
              <a:defRPr sz="2184"/>
            </a:lvl3pPr>
            <a:lvl4pPr marL="0" indent="468023" algn="ctr">
              <a:spcBef>
                <a:spcPts val="0"/>
              </a:spcBef>
              <a:buSzTx/>
              <a:buNone/>
              <a:defRPr sz="2184"/>
            </a:lvl4pPr>
            <a:lvl5pPr marL="0" indent="624031" algn="ctr">
              <a:spcBef>
                <a:spcPts val="0"/>
              </a:spcBef>
              <a:buSzTx/>
              <a:buNone/>
              <a:defRPr sz="218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58635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11236680" y="6415162"/>
            <a:ext cx="345721" cy="2475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887510">
              <a:defRPr sz="1092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92053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61" y="6299867"/>
            <a:ext cx="2018391" cy="40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3410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9759" y="632794"/>
            <a:ext cx="11280893" cy="933605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9759" y="1609943"/>
            <a:ext cx="11280892" cy="484238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55D7BDD-E31C-4F18-91AC-5A80343F9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1" y="6491289"/>
            <a:ext cx="3003551" cy="365125"/>
          </a:xfrm>
        </p:spPr>
        <p:txBody>
          <a:bodyPr/>
          <a:lstStyle>
            <a:lvl1pPr>
              <a:defRPr/>
            </a:lvl1pPr>
          </a:lstStyle>
          <a:p>
            <a:fld id="{FEFB7C86-AB32-4576-B7C9-32D1FB7FE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744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8B829-A09A-654C-ACE3-D87666949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8DA69-88E5-6842-811C-3381AE99F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E3A90-CCBC-A045-927C-EB5C6533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49A9-27FF-BF4F-8F66-AAFDC907A54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C708-1E3A-034A-8AE2-1921DA9F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9F8C0-D7BD-4D4F-91C8-ED90FA4D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696D-F575-7A47-A33B-71DD68E9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31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8294-9A38-5D41-AD5A-0F4E0460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C8BB-742A-BE48-8D66-48E5C71E9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42578-B65E-C743-9668-7831E3AD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49A9-27FF-BF4F-8F66-AAFDC907A54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92B4E-9497-BD49-B01D-4B9910C7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14568-06C4-2D49-BE81-FBFE9C8AF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696D-F575-7A47-A33B-71DD68E9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76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8A76A-39A1-104E-92B8-51CD8D35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48EED-A04F-8A4B-A991-CB9A212F5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5E69B-6A1F-134B-919A-B6FA0126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49A9-27FF-BF4F-8F66-AAFDC907A54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78811-A292-2F47-A6AB-3C792D7E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CDC3C-B283-3448-9DAC-0CE954AD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696D-F575-7A47-A33B-71DD68E9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6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72337-76E4-40DC-8FA3-E87355C6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9FD2D-651D-46E4-93C0-5358D81A8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03EE2-38A3-494F-B29E-30F86203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8E66-6EDF-4F91-B1AF-7C4A50BFECE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0A236-B508-40CC-ABC7-2FF2B92C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24A77-688B-47FB-84BC-9BC0D037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AB0E-B63B-4087-8879-18FA39D2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62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1EB0-AAC8-CC40-9FCD-FD8B547B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22CEE-8214-124D-902A-60D8A742A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34E49-B060-0E47-85A5-9D72892E8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1A8A7-7134-CF46-A224-1EDE3929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49A9-27FF-BF4F-8F66-AAFDC907A54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02B7A-68E7-E54F-9DEF-ADDFA6C3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D0E4D-77A0-5C4A-A5BD-F0E4514D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696D-F575-7A47-A33B-71DD68E9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06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5FB8D-5D79-AF46-9FF7-3ED7226FC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E3DD1-3901-8C4E-AD4F-5B9B9A82A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DE556-154E-9145-AE29-D87C69455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7F34F-A514-7248-86B5-6A2202766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39E23-A0B1-934E-8DD1-251B58483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9EF509-4012-6848-BD6B-48602115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49A9-27FF-BF4F-8F66-AAFDC907A54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6A5CE5-E200-6440-A18C-D188ACBA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02FBC-896D-DF40-AE26-A7CD59C2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696D-F575-7A47-A33B-71DD68E9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86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BC579-4263-984B-8C27-135AC348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F86EA4-1927-7B4A-8D94-74E170AF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49A9-27FF-BF4F-8F66-AAFDC907A54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ED435-C131-9045-A3FE-25ACACA4C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ED6AE-AE10-694F-880E-B507D8E9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696D-F575-7A47-A33B-71DD68E9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20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D9923-B95F-5146-B2CF-AA3110A6C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49A9-27FF-BF4F-8F66-AAFDC907A54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B09FA1-7044-6046-B07E-C639ACE4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6BDBE-3BE6-3741-AA1A-F01BA745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696D-F575-7A47-A33B-71DD68E9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59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8D9F-C925-B44A-B486-0CE7CA98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E8D3B-3494-A54A-82D7-268400CC3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4059F-05F0-8240-831B-CBFF7F92F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B41D9-975B-3A4B-B08D-A1FE0161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49A9-27FF-BF4F-8F66-AAFDC907A54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E5A99-968B-2042-A229-F91C00F0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2CF59-961D-B84E-80A1-4EF43268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696D-F575-7A47-A33B-71DD68E9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87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B15D-A0D7-9645-8B83-157F7820A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64513E-1336-4347-B6CA-E59BC141D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5ACD9-C6A4-EB44-B7B4-234762260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C04CB-DFCA-D44A-945A-C79BDAB8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49A9-27FF-BF4F-8F66-AAFDC907A54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98CE7-824E-914A-A6B7-5329C472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3533A-1D27-4E4A-ADEE-64995DAB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696D-F575-7A47-A33B-71DD68E9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0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7449-E3C5-0D46-BDAA-192C28C9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885AA-2556-7240-A6D2-77819C920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A500F-BF6E-974F-BE1E-6D2A0193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49A9-27FF-BF4F-8F66-AAFDC907A54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11DD7-CB2A-4E45-BADF-271396B7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8ACAE-7DDB-C043-9A32-0EFDCC86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696D-F575-7A47-A33B-71DD68E9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24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7D1CE-0DA3-794E-9D15-75315D92F2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0161C-5FCD-7046-B4BE-C6D01EBE7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8434F-E6EE-0146-8801-743C5D60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49A9-27FF-BF4F-8F66-AAFDC907A54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5921-79AF-024B-8A90-BB3471DC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829A5-A21C-954F-B1BC-FA8A7374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7696D-F575-7A47-A33B-71DD68E9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80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0049.57_Enterprise PPT Slides_Standa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4914"/>
            <a:ext cx="10972800" cy="372051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110E72-0212-4AA7-9849-5E3B9A3B6012}" type="datetimeFigureOut">
              <a:rPr lang="en-US" altLang="en-US"/>
              <a:pPr>
                <a:defRPr/>
              </a:pPr>
              <a:t>11/1/2020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FE631C-47D4-44BF-A302-4266BFADA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198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049.57_Enterprise PPT Slides_Standard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54149"/>
            <a:ext cx="10972800" cy="93360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05505"/>
            <a:ext cx="10972800" cy="3233296"/>
          </a:xfrm>
        </p:spPr>
        <p:txBody>
          <a:bodyPr/>
          <a:lstStyle>
            <a:lvl1pPr marL="457200" indent="-457200" algn="l">
              <a:buFont typeface="Arial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518982-3BD7-4D9E-B70C-ECCD4B4C0FEE}" type="datetimeFigureOut">
              <a:rPr lang="en-US" altLang="en-US"/>
              <a:pPr>
                <a:defRPr/>
              </a:pPr>
              <a:t>11/1/2020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7E0A55-FF33-4940-BAED-5F96FE2D8A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61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E734-C2E3-4EF7-9FCA-C500F99C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489F4-13F0-42AA-B218-3479B9935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6E233-52AA-4738-B078-815837388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875AD-A315-49A5-BF7B-2D18DAA6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8E66-6EDF-4F91-B1AF-7C4A50BFECE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99CD4-EE16-4E71-AF46-5979391E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E4C02-8F0E-4F32-8AAF-850DC4F2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AB0E-B63B-4087-8879-18FA39D2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77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049.57_Enterprise PPT Slides_Standard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1354149"/>
            <a:ext cx="10972800" cy="93360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2405504"/>
            <a:ext cx="10972800" cy="3835350"/>
          </a:xfrm>
        </p:spPr>
        <p:txBody>
          <a:bodyPr/>
          <a:lstStyle>
            <a:lvl1pPr marL="457200" indent="-457200" algn="l">
              <a:buFont typeface="Arial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FA95B0-0456-47D2-B5E2-97EC0DCC9C06}" type="datetimeFigureOut">
              <a:rPr lang="en-US" altLang="en-US"/>
              <a:pPr>
                <a:defRPr/>
              </a:pPr>
              <a:t>11/1/2020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5C22FD-F20A-4F42-A917-75E7E34BA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71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049.57_Enterprise PPT Slides_Standard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1227985"/>
            <a:ext cx="6815668" cy="4898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1" y="1396202"/>
            <a:ext cx="4157135" cy="472996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1F32C0-B520-4D43-AF3D-229BF0C4301D}" type="datetimeFigureOut">
              <a:rPr lang="en-US" altLang="en-US"/>
              <a:pPr>
                <a:defRPr/>
              </a:pPr>
              <a:t>11/1/2020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A1B492-CE71-4D25-A63F-C4FBA45A5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6186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049.57_Enterprise PPT Slides_Standard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3494"/>
            <a:ext cx="10972800" cy="8404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2090239"/>
            <a:ext cx="5386917" cy="48348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573723"/>
            <a:ext cx="5386917" cy="35524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090239"/>
            <a:ext cx="5389033" cy="48348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73721"/>
            <a:ext cx="5389033" cy="35524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09A012-2BD7-47A9-A4B4-733DA7776ECB}" type="datetimeFigureOut">
              <a:rPr lang="en-US" altLang="en-US"/>
              <a:pPr>
                <a:defRPr/>
              </a:pPr>
              <a:t>11/1/2020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F39C20-87AB-4A31-83A2-50DE01CFB9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617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049.57_Enterprise PPT Slides_Standard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75B298-0809-4BCA-87E0-B5091C4A295C}" type="datetimeFigureOut">
              <a:rPr lang="en-US" altLang="en-US"/>
              <a:pPr>
                <a:defRPr/>
              </a:pPr>
              <a:t>11/1/2020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E671A4-A3A3-409E-A4DD-2E95A58C2D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744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0049.57_Enterprise PPT Slides_Standard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79AE18-0F8B-4DAC-961D-98E6CF02D570}" type="datetimeFigureOut">
              <a:rPr lang="en-US" altLang="en-US"/>
              <a:pPr>
                <a:defRPr/>
              </a:pPr>
              <a:t>11/1/2020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227A72-8373-48A8-AB47-C6DBE4435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199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47990-E4C3-4D87-BF07-94044953F27D}" type="datetimeFigureOut">
              <a:rPr lang="en-US" altLang="en-US"/>
              <a:pPr>
                <a:defRPr/>
              </a:pPr>
              <a:t>11/1/2020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8D803-D784-4F3D-B5C1-0A80C6C37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963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0C860-1B8D-4F98-AEF2-C504B78B840F}" type="datetimeFigureOut">
              <a:rPr lang="en-US" altLang="en-US"/>
              <a:pPr>
                <a:defRPr/>
              </a:pPr>
              <a:t>11/1/2020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F4847-A54A-4EE6-B4CC-F72AE71B1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2878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FD060-9ABE-4216-919D-53EE66299332}" type="datetimeFigureOut">
              <a:rPr lang="en-US" altLang="en-US"/>
              <a:pPr>
                <a:defRPr/>
              </a:pPr>
              <a:t>11/1/2020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8C31E-0B1D-4D05-9A70-305BFE597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860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EA604-7233-4C6E-ABE8-1BE4578C0589}" type="datetimeFigureOut">
              <a:rPr lang="en-US" altLang="en-US"/>
              <a:pPr>
                <a:defRPr/>
              </a:pPr>
              <a:t>11/1/2020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B58D9-3D34-4AE3-B60B-BE74D09E96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4138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2CA95-17BE-494A-893A-F5C68D7B1DE5}" type="datetimeFigureOut">
              <a:rPr lang="en-US" altLang="en-US"/>
              <a:pPr>
                <a:defRPr/>
              </a:pPr>
              <a:t>11/1/2020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2303-34AE-4BA8-9806-221319212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40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7CE8-8A4B-48F4-AB29-DBF5D5D9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99E31-A061-448B-A64B-50E5A6E45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3DA23-B0AE-4F98-9C97-B1DAD0AEE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7131D9-9F4A-4E7F-825E-196452C32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6FA5E2-4EA5-40F0-B753-60DDFE85D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60000-7599-4265-A5DC-CCEA9FD9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8E66-6EDF-4F91-B1AF-7C4A50BFECE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075FE-75C8-442F-977F-C064EC95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AAF1B8-87B2-4C3C-BCB8-C8EB83A3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AB0E-B63B-4087-8879-18FA39D2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97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641" y="1604330"/>
            <a:ext cx="1096896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641" y="3935934"/>
            <a:ext cx="10968960" cy="219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8144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094A5-CC8E-4A3D-B9FC-975ADE433E38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651B2-8C53-4C96-91E4-C4F295DF0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5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6838-7DCF-413D-88E8-9061CF83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18FCA-1BD6-4AF1-96CE-969EEE7B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8E66-6EDF-4F91-B1AF-7C4A50BFECE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0B19C-215B-4CCC-BC68-32A78EAF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CE532-20C8-482B-BB81-7BBB65D7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AB0E-B63B-4087-8879-18FA39D2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8B522-17D1-4449-B844-BAEE282E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8E66-6EDF-4F91-B1AF-7C4A50BFECE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02C7E-8A1B-4DBF-9E81-F9480DB6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CA4C2-C6ED-40E9-BBC1-99FBAEF2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AB0E-B63B-4087-8879-18FA39D2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8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59EB-1217-4487-9FD8-627F0387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95B1E-AF8F-47C2-9D96-705D3854D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49632-B000-4AEB-933E-EF64DE8B3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64626-CC07-40CE-BAAA-AF92D3DF8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8E66-6EDF-4F91-B1AF-7C4A50BFECE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A3116-C636-4F65-B0B4-D489B207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136F5-6254-43D0-AFF6-A436F0DE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AB0E-B63B-4087-8879-18FA39D2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E093-A68B-4E62-AA81-BEFDFAE6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7A0C3-CD88-4DAE-8FEE-E06FCB14C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CFFA5-41C6-4B69-B4DD-4195DBE2F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52A4A-8B11-4DD1-BDFB-06738C6C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8E66-6EDF-4F91-B1AF-7C4A50BFECE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E1F64-6B03-4C88-8C4F-AA82DFB95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BE7C0-E238-4659-9BCD-EBBEC67A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AB0E-B63B-4087-8879-18FA39D2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8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E2FED-4919-4C70-98AD-BF7B9A852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0FEF7-D207-459E-90CC-BA7BFF14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8AA4-3D81-4612-8016-9A8BB0E46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8E66-6EDF-4F91-B1AF-7C4A50BFECE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4DC08-749B-492F-876A-2DD13097B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6B366-B07C-4F69-8674-BCF65ABE7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BAB0E-B63B-4087-8879-18FA39D28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789F8-9091-8044-9782-F3BF15342B1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BE71-343B-4947-AE21-5BB0BEC2C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6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449505" rtl="0" eaLnBrk="1" latinLnBrk="0" hangingPunct="1">
        <a:spcBef>
          <a:spcPct val="0"/>
        </a:spcBef>
        <a:buNone/>
        <a:defRPr sz="43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129" indent="-337129" algn="l" defTabSz="449505" rtl="0" eaLnBrk="1" latinLnBrk="0" hangingPunct="1">
        <a:spcBef>
          <a:spcPct val="20000"/>
        </a:spcBef>
        <a:buFont typeface="Arial"/>
        <a:buChar char="•"/>
        <a:defRPr sz="3177" kern="1200">
          <a:solidFill>
            <a:schemeClr val="tx1"/>
          </a:solidFill>
          <a:latin typeface="+mn-lt"/>
          <a:ea typeface="+mn-ea"/>
          <a:cs typeface="+mn-cs"/>
        </a:defRPr>
      </a:lvl1pPr>
      <a:lvl2pPr marL="730446" indent="-280941" algn="l" defTabSz="449505" rtl="0" eaLnBrk="1" latinLnBrk="0" hangingPunct="1">
        <a:spcBef>
          <a:spcPct val="20000"/>
        </a:spcBef>
        <a:buFont typeface="Arial"/>
        <a:buChar char="–"/>
        <a:defRPr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123764" indent="-224753" algn="l" defTabSz="449505" rtl="0" eaLnBrk="1" latinLnBrk="0" hangingPunct="1">
        <a:spcBef>
          <a:spcPct val="20000"/>
        </a:spcBef>
        <a:buFont typeface="Arial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73269" indent="-224753" algn="l" defTabSz="449505" rtl="0" eaLnBrk="1" latinLnBrk="0" hangingPunct="1">
        <a:spcBef>
          <a:spcPct val="20000"/>
        </a:spcBef>
        <a:buFont typeface="Arial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2022774" indent="-224753" algn="l" defTabSz="449505" rtl="0" eaLnBrk="1" latinLnBrk="0" hangingPunct="1">
        <a:spcBef>
          <a:spcPct val="20000"/>
        </a:spcBef>
        <a:buFont typeface="Arial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72279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449505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44950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4A687-6C32-E84B-8DD5-73E85E99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7DFAE-CAB3-1D4A-B4AA-66AA2F8CD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2B1AB-D82C-F445-8FA9-8528EA524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49A9-27FF-BF4F-8F66-AAFDC907A54D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80098-C46D-3047-A35E-86EFB3D68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DF4B7-D75A-3D47-B848-3F60B1709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7696D-F575-7A47-A33B-71DD68E91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5D79CF4-946F-4DFC-9756-20F55B7B875F}" type="datetimeFigureOut">
              <a:rPr lang="en-US" altLang="en-US"/>
              <a:pPr>
                <a:defRPr/>
              </a:pPr>
              <a:t>11/1/2020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52287C1-1D44-47D2-9DB9-13DD1AB40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58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207A691E-FF6C-450C-8902-40BC32FC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tabLst/>
              <a:defRPr/>
            </a:pPr>
            <a:br>
              <a:rPr kumimoji="0" lang="en-US" sz="4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4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faces of colorectal cancer are changing….. …………we must adapt our approach!</a:t>
            </a:r>
            <a:br>
              <a:rPr kumimoji="0" lang="en-US" sz="4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3600" b="0" i="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A complementary, not competitive, messaging strategy</a:t>
            </a:r>
            <a:br>
              <a:rPr kumimoji="0" lang="en-US" sz="4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lang="en-US" dirty="0"/>
          </a:p>
        </p:txBody>
      </p:sp>
      <p:pic>
        <p:nvPicPr>
          <p:cNvPr id="1026" name="Picture 2" descr="Golden Globes group gives away $2.8 million in show proceeds | Taiwan News">
            <a:extLst>
              <a:ext uri="{FF2B5EF4-FFF2-40B4-BE49-F238E27FC236}">
                <a16:creationId xmlns:a16="http://schemas.microsoft.com/office/drawing/2014/main" id="{C1F44929-A6C4-264F-B22E-EB33EBC4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84" y="2405597"/>
            <a:ext cx="5933016" cy="394545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EDC02-D0D0-BB4D-A618-42DB2A112BEF}"/>
              </a:ext>
            </a:extLst>
          </p:cNvPr>
          <p:cNvSpPr txBox="1"/>
          <p:nvPr/>
        </p:nvSpPr>
        <p:spPr>
          <a:xfrm>
            <a:off x="6807202" y="1812925"/>
            <a:ext cx="5933017" cy="5130800"/>
          </a:xfrm>
          <a:prstGeom prst="rect">
            <a:avLst/>
          </a:prstGeom>
        </p:spPr>
        <p:txBody>
          <a:bodyPr vert="horz" lIns="101882" tIns="50941" rIns="101882" bIns="50941" rtlCol="0">
            <a:normAutofit fontScale="62500" lnSpcReduction="20000"/>
          </a:bodyPr>
          <a:lstStyle/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sz="1100" dirty="0"/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       Lead time messaging</a:t>
            </a:r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58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5800" dirty="0"/>
              <a:t>O</a:t>
            </a:r>
            <a:r>
              <a:rPr kumimoji="0" lang="en-US" sz="5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n-time screening</a:t>
            </a:r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sz="1100" dirty="0"/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sz="1100" dirty="0"/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sz="1100" dirty="0"/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Whitney F Jones, MD</a:t>
            </a:r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/>
              <a:t>coloncancerpreventionproject.org</a:t>
            </a:r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Upstream Health Strategies, LLC</a:t>
            </a:r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sz="2800" dirty="0"/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/>
              <a:t>Fight CRC EAO work group</a:t>
            </a:r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November 3, 2020</a:t>
            </a:r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sz="2800" dirty="0"/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lang="en-US" sz="1100" dirty="0"/>
          </a:p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557E9155-AC46-4641-B196-8341D904F5B1}"/>
              </a:ext>
            </a:extLst>
          </p:cNvPr>
          <p:cNvCxnSpPr>
            <a:cxnSpLocks/>
          </p:cNvCxnSpPr>
          <p:nvPr/>
        </p:nvCxnSpPr>
        <p:spPr>
          <a:xfrm rot="5400000">
            <a:off x="6847842" y="2497037"/>
            <a:ext cx="1046480" cy="59944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48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A21EFF-7877-4E80-9F10-6BCCCCE10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228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88">
            <a:extLst>
              <a:ext uri="{FF2B5EF4-FFF2-40B4-BE49-F238E27FC236}">
                <a16:creationId xmlns:a16="http://schemas.microsoft.com/office/drawing/2014/main" id="{373A51D0-B3E8-5C40-BFA5-A8FCF6DC7354}"/>
              </a:ext>
            </a:extLst>
          </p:cNvPr>
          <p:cNvSpPr/>
          <p:nvPr/>
        </p:nvSpPr>
        <p:spPr>
          <a:xfrm>
            <a:off x="8376483" y="4987988"/>
            <a:ext cx="2446616" cy="2730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001" tIns="26001" rIns="26001" bIns="26001" anchor="ctr">
            <a:spAutoFit/>
          </a:bodyPr>
          <a:lstStyle/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pPr>
            <a:r>
              <a:rPr kumimoji="0" sz="14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Family history + test  </a:t>
            </a:r>
            <a:r>
              <a:rPr kumimoji="0" lang="en-US" sz="14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        </a:t>
            </a:r>
            <a:r>
              <a:rPr kumimoji="0" sz="14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</a:t>
            </a:r>
          </a:p>
        </p:txBody>
      </p:sp>
      <p:sp>
        <p:nvSpPr>
          <p:cNvPr id="21" name="Shape 190">
            <a:extLst>
              <a:ext uri="{FF2B5EF4-FFF2-40B4-BE49-F238E27FC236}">
                <a16:creationId xmlns:a16="http://schemas.microsoft.com/office/drawing/2014/main" id="{F65A8FDE-3867-E343-BD27-2511064A4AB7}"/>
              </a:ext>
            </a:extLst>
          </p:cNvPr>
          <p:cNvSpPr/>
          <p:nvPr/>
        </p:nvSpPr>
        <p:spPr>
          <a:xfrm>
            <a:off x="8376483" y="5340782"/>
            <a:ext cx="2446616" cy="273019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001" tIns="26001" rIns="26001" bIns="26001" anchor="ctr">
            <a:spAutoFit/>
          </a:bodyPr>
          <a:lstStyle/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</a:defRPr>
            </a:pPr>
            <a:r>
              <a:rPr kumimoji="0" sz="14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Lifestyle modification  </a:t>
            </a:r>
            <a:r>
              <a:rPr kumimoji="0" lang="en-US" sz="14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      </a:t>
            </a:r>
            <a:r>
              <a:rPr kumimoji="0" sz="14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</a:t>
            </a:r>
          </a:p>
        </p:txBody>
      </p:sp>
      <p:sp>
        <p:nvSpPr>
          <p:cNvPr id="22" name="Shape 191">
            <a:extLst>
              <a:ext uri="{FF2B5EF4-FFF2-40B4-BE49-F238E27FC236}">
                <a16:creationId xmlns:a16="http://schemas.microsoft.com/office/drawing/2014/main" id="{2A1930DB-DD69-7247-8643-7D15F432215C}"/>
              </a:ext>
            </a:extLst>
          </p:cNvPr>
          <p:cNvSpPr/>
          <p:nvPr/>
        </p:nvSpPr>
        <p:spPr>
          <a:xfrm>
            <a:off x="8376484" y="4637800"/>
            <a:ext cx="2446615" cy="272570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001" tIns="26001" rIns="26001" bIns="26001" anchor="ctr">
            <a:spAutoFit/>
          </a:bodyPr>
          <a:lstStyle/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</a:defRPr>
            </a:pPr>
            <a:r>
              <a:rPr kumimoji="0" sz="143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ID + evaluate symptoms</a:t>
            </a:r>
            <a:r>
              <a:rPr kumimoji="0" lang="en-US" sz="143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   </a:t>
            </a:r>
            <a:r>
              <a:rPr kumimoji="0" lang="en-US" sz="143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</a:t>
            </a:r>
            <a:endParaRPr kumimoji="0" sz="143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B5624C-509A-3045-97EB-1CFB5CB3529E}"/>
              </a:ext>
            </a:extLst>
          </p:cNvPr>
          <p:cNvSpPr/>
          <p:nvPr/>
        </p:nvSpPr>
        <p:spPr>
          <a:xfrm>
            <a:off x="10456" y="3429000"/>
            <a:ext cx="1134533" cy="273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BFD84E9-FC6E-8241-A79D-9AB316BC4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739" y="6254934"/>
            <a:ext cx="2241452" cy="579042"/>
          </a:xfrm>
          <a:prstGeom prst="rect">
            <a:avLst/>
          </a:prstGeom>
        </p:spPr>
      </p:pic>
      <p:sp>
        <p:nvSpPr>
          <p:cNvPr id="36" name="Shape 186">
            <a:extLst>
              <a:ext uri="{FF2B5EF4-FFF2-40B4-BE49-F238E27FC236}">
                <a16:creationId xmlns:a16="http://schemas.microsoft.com/office/drawing/2014/main" id="{5DD81F01-10F2-9344-9239-23664EC9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63" y="536155"/>
            <a:ext cx="11313274" cy="71053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38835">
              <a:defRPr sz="4176"/>
            </a:lvl1pPr>
          </a:lstStyle>
          <a:p>
            <a:pPr algn="ctr"/>
            <a:r>
              <a:rPr sz="4000" dirty="0"/>
              <a:t>Timeline of EAO-CRC</a:t>
            </a:r>
            <a:r>
              <a:rPr lang="en-US" sz="4000" dirty="0"/>
              <a:t> and average risk CRC </a:t>
            </a:r>
            <a:r>
              <a:rPr sz="4000" dirty="0"/>
              <a:t>Messaging</a:t>
            </a:r>
            <a:br>
              <a:rPr lang="en-US" sz="4000" dirty="0"/>
            </a:br>
            <a:r>
              <a:rPr lang="en-US" sz="4000" dirty="0"/>
              <a:t>Complementary not competitive</a:t>
            </a:r>
            <a:endParaRPr sz="4000" dirty="0"/>
          </a:p>
        </p:txBody>
      </p:sp>
      <p:sp>
        <p:nvSpPr>
          <p:cNvPr id="41" name="Shape 193">
            <a:extLst>
              <a:ext uri="{FF2B5EF4-FFF2-40B4-BE49-F238E27FC236}">
                <a16:creationId xmlns:a16="http://schemas.microsoft.com/office/drawing/2014/main" id="{E1CFBEDB-C4A4-AE48-AB05-3419DA537A23}"/>
              </a:ext>
            </a:extLst>
          </p:cNvPr>
          <p:cNvSpPr/>
          <p:nvPr/>
        </p:nvSpPr>
        <p:spPr>
          <a:xfrm>
            <a:off x="1511569" y="5903111"/>
            <a:ext cx="685075" cy="351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001" tIns="26001" rIns="26001" bIns="26001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21</a:t>
            </a:r>
            <a:r>
              <a:rPr kumimoji="0" sz="194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yr</a:t>
            </a:r>
          </a:p>
        </p:txBody>
      </p:sp>
      <p:sp>
        <p:nvSpPr>
          <p:cNvPr id="48" name="Shape 195">
            <a:extLst>
              <a:ext uri="{FF2B5EF4-FFF2-40B4-BE49-F238E27FC236}">
                <a16:creationId xmlns:a16="http://schemas.microsoft.com/office/drawing/2014/main" id="{BCF4C820-90CB-A24A-A3F7-5D83EEAD3584}"/>
              </a:ext>
            </a:extLst>
          </p:cNvPr>
          <p:cNvSpPr/>
          <p:nvPr/>
        </p:nvSpPr>
        <p:spPr>
          <a:xfrm>
            <a:off x="7608840" y="5479042"/>
            <a:ext cx="1056851" cy="351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001" tIns="26001" rIns="26001" bIns="26001" anchor="ctr">
            <a:spAutoFit/>
          </a:bodyPr>
          <a:lstStyle/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r>
              <a:rPr kumimoji="0" lang="en-US" sz="19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45</a:t>
            </a:r>
            <a:r>
              <a:rPr kumimoji="0" sz="194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yr </a:t>
            </a:r>
            <a:r>
              <a:rPr kumimoji="0" sz="194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</a:t>
            </a:r>
          </a:p>
        </p:txBody>
      </p:sp>
      <p:sp>
        <p:nvSpPr>
          <p:cNvPr id="49" name="Shape 196">
            <a:extLst>
              <a:ext uri="{FF2B5EF4-FFF2-40B4-BE49-F238E27FC236}">
                <a16:creationId xmlns:a16="http://schemas.microsoft.com/office/drawing/2014/main" id="{5895814A-0E41-4B47-8A32-6FC97EDE7D16}"/>
              </a:ext>
            </a:extLst>
          </p:cNvPr>
          <p:cNvSpPr/>
          <p:nvPr/>
        </p:nvSpPr>
        <p:spPr>
          <a:xfrm>
            <a:off x="9930268" y="5894631"/>
            <a:ext cx="1199967" cy="351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001" tIns="26001" rIns="26001" bIns="26001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4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45/50-75</a:t>
            </a:r>
            <a:endParaRPr kumimoji="0" sz="194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  <a:ea typeface="+mn-ea"/>
              <a:cs typeface="Helvetica"/>
              <a:sym typeface="Helvetica Light"/>
            </a:endParaRPr>
          </a:p>
        </p:txBody>
      </p:sp>
      <p:sp>
        <p:nvSpPr>
          <p:cNvPr id="50" name="Shape 187">
            <a:extLst>
              <a:ext uri="{FF2B5EF4-FFF2-40B4-BE49-F238E27FC236}">
                <a16:creationId xmlns:a16="http://schemas.microsoft.com/office/drawing/2014/main" id="{F0764C58-302D-1C4E-931A-3FAE4CE6CF86}"/>
              </a:ext>
            </a:extLst>
          </p:cNvPr>
          <p:cNvSpPr/>
          <p:nvPr/>
        </p:nvSpPr>
        <p:spPr>
          <a:xfrm>
            <a:off x="1511569" y="5801780"/>
            <a:ext cx="9535896" cy="0"/>
          </a:xfrm>
          <a:prstGeom prst="line">
            <a:avLst/>
          </a:prstGeom>
          <a:ln w="76200">
            <a:solidFill>
              <a:schemeClr val="tx1"/>
            </a:solidFill>
            <a:miter lim="400000"/>
            <a:tailEnd type="triangle"/>
          </a:ln>
        </p:spPr>
        <p:txBody>
          <a:bodyPr lIns="23400" tIns="23400" rIns="23400" bIns="23400"/>
          <a:lstStyle/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9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Helvetica"/>
              <a:sym typeface="Helvetica Light"/>
            </a:endParaRPr>
          </a:p>
        </p:txBody>
      </p:sp>
      <p:sp>
        <p:nvSpPr>
          <p:cNvPr id="51" name="Shape 188">
            <a:extLst>
              <a:ext uri="{FF2B5EF4-FFF2-40B4-BE49-F238E27FC236}">
                <a16:creationId xmlns:a16="http://schemas.microsoft.com/office/drawing/2014/main" id="{B89F5BA0-22EA-B146-9646-6EF0FD7F6C30}"/>
              </a:ext>
            </a:extLst>
          </p:cNvPr>
          <p:cNvSpPr/>
          <p:nvPr/>
        </p:nvSpPr>
        <p:spPr>
          <a:xfrm>
            <a:off x="5202274" y="4979625"/>
            <a:ext cx="5620825" cy="2730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001" tIns="26001" rIns="26001" bIns="26001" anchor="ctr">
            <a:spAutoFit/>
          </a:bodyPr>
          <a:lstStyle/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pPr>
            <a:r>
              <a:rPr kumimoji="0" sz="14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Family history + test  </a:t>
            </a:r>
            <a:r>
              <a:rPr kumimoji="0" lang="en-US" sz="14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        </a:t>
            </a:r>
            <a:r>
              <a:rPr kumimoji="0" sz="14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</a:t>
            </a:r>
          </a:p>
        </p:txBody>
      </p:sp>
      <p:sp>
        <p:nvSpPr>
          <p:cNvPr id="52" name="Shape 190">
            <a:extLst>
              <a:ext uri="{FF2B5EF4-FFF2-40B4-BE49-F238E27FC236}">
                <a16:creationId xmlns:a16="http://schemas.microsoft.com/office/drawing/2014/main" id="{8DF1265E-10F6-A143-9520-D42CAEA88A3E}"/>
              </a:ext>
            </a:extLst>
          </p:cNvPr>
          <p:cNvSpPr/>
          <p:nvPr/>
        </p:nvSpPr>
        <p:spPr>
          <a:xfrm>
            <a:off x="5202274" y="5340782"/>
            <a:ext cx="5620825" cy="273019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001" tIns="26001" rIns="26001" bIns="26001" anchor="ctr">
            <a:spAutoFit/>
          </a:bodyPr>
          <a:lstStyle/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</a:defRPr>
            </a:pPr>
            <a:r>
              <a:rPr kumimoji="0" sz="14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Lifestyle modification  </a:t>
            </a:r>
            <a:r>
              <a:rPr kumimoji="0" lang="en-US" sz="14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      </a:t>
            </a:r>
            <a:r>
              <a:rPr kumimoji="0" sz="14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</a:t>
            </a:r>
          </a:p>
        </p:txBody>
      </p:sp>
      <p:sp>
        <p:nvSpPr>
          <p:cNvPr id="53" name="Shape 191">
            <a:extLst>
              <a:ext uri="{FF2B5EF4-FFF2-40B4-BE49-F238E27FC236}">
                <a16:creationId xmlns:a16="http://schemas.microsoft.com/office/drawing/2014/main" id="{BDFF663E-035D-D146-9179-D49BD32160B6}"/>
              </a:ext>
            </a:extLst>
          </p:cNvPr>
          <p:cNvSpPr/>
          <p:nvPr/>
        </p:nvSpPr>
        <p:spPr>
          <a:xfrm>
            <a:off x="5202274" y="4630182"/>
            <a:ext cx="5620825" cy="272570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001" tIns="26001" rIns="26001" bIns="26001" anchor="ctr">
            <a:spAutoFit/>
          </a:bodyPr>
          <a:lstStyle/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</a:defRPr>
            </a:pPr>
            <a:r>
              <a:rPr kumimoji="0" sz="143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ID + evaluate symptoms</a:t>
            </a:r>
            <a:r>
              <a:rPr kumimoji="0" lang="en-US" sz="143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   </a:t>
            </a:r>
            <a:r>
              <a:rPr kumimoji="0" lang="en-US" sz="143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</a:t>
            </a:r>
            <a:endParaRPr kumimoji="0" sz="143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E55D50-A3A6-1146-ADA1-D47B191F0B3A}"/>
              </a:ext>
            </a:extLst>
          </p:cNvPr>
          <p:cNvSpPr txBox="1"/>
          <p:nvPr/>
        </p:nvSpPr>
        <p:spPr>
          <a:xfrm>
            <a:off x="8191753" y="633864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Shape 198">
            <a:extLst>
              <a:ext uri="{FF2B5EF4-FFF2-40B4-BE49-F238E27FC236}">
                <a16:creationId xmlns:a16="http://schemas.microsoft.com/office/drawing/2014/main" id="{1ACEEDDB-AE18-994A-B016-602C2557D70A}"/>
              </a:ext>
            </a:extLst>
          </p:cNvPr>
          <p:cNvSpPr/>
          <p:nvPr/>
        </p:nvSpPr>
        <p:spPr>
          <a:xfrm>
            <a:off x="9001087" y="1889854"/>
            <a:ext cx="1551604" cy="950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001" tIns="26001" rIns="26001" bIns="26001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4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Current Message Package </a:t>
            </a:r>
          </a:p>
        </p:txBody>
      </p:sp>
      <p:sp>
        <p:nvSpPr>
          <p:cNvPr id="56" name="Shape 192">
            <a:extLst>
              <a:ext uri="{FF2B5EF4-FFF2-40B4-BE49-F238E27FC236}">
                <a16:creationId xmlns:a16="http://schemas.microsoft.com/office/drawing/2014/main" id="{E9EF1187-13ED-2343-9A92-244E442CB2E7}"/>
              </a:ext>
            </a:extLst>
          </p:cNvPr>
          <p:cNvSpPr/>
          <p:nvPr/>
        </p:nvSpPr>
        <p:spPr>
          <a:xfrm>
            <a:off x="5202274" y="3187673"/>
            <a:ext cx="3877660" cy="950448"/>
          </a:xfrm>
          <a:prstGeom prst="rect">
            <a:avLst/>
          </a:prstGeom>
          <a:solidFill>
            <a:srgbClr val="41A4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001" tIns="26001" rIns="26001" bIns="26001" anchor="ctr">
            <a:spAutoFit/>
          </a:bodyPr>
          <a:lstStyle/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r>
              <a:rPr kumimoji="0" sz="194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On time date  </a:t>
            </a:r>
          </a:p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r>
              <a:rPr kumimoji="0" sz="194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+</a:t>
            </a:r>
          </a:p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r>
              <a:rPr kumimoji="0" sz="194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On time options</a:t>
            </a:r>
          </a:p>
        </p:txBody>
      </p:sp>
      <p:sp>
        <p:nvSpPr>
          <p:cNvPr id="57" name="Shape 197">
            <a:extLst>
              <a:ext uri="{FF2B5EF4-FFF2-40B4-BE49-F238E27FC236}">
                <a16:creationId xmlns:a16="http://schemas.microsoft.com/office/drawing/2014/main" id="{1F70D73F-38AB-064C-AE35-A0BD3B7F9466}"/>
              </a:ext>
            </a:extLst>
          </p:cNvPr>
          <p:cNvSpPr/>
          <p:nvPr/>
        </p:nvSpPr>
        <p:spPr>
          <a:xfrm>
            <a:off x="6265562" y="4079094"/>
            <a:ext cx="379843" cy="619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001" tIns="26001" rIns="26001" bIns="26001" anchor="ctr">
            <a:spAutoFit/>
          </a:bodyPr>
          <a:lstStyle>
            <a:lvl1pPr>
              <a:defRPr sz="7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8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+</a:t>
            </a:r>
          </a:p>
        </p:txBody>
      </p:sp>
      <p:sp>
        <p:nvSpPr>
          <p:cNvPr id="58" name="Shape 199">
            <a:extLst>
              <a:ext uri="{FF2B5EF4-FFF2-40B4-BE49-F238E27FC236}">
                <a16:creationId xmlns:a16="http://schemas.microsoft.com/office/drawing/2014/main" id="{8DCFE237-6AC1-734F-B558-7A1E14613DEA}"/>
              </a:ext>
            </a:extLst>
          </p:cNvPr>
          <p:cNvSpPr/>
          <p:nvPr/>
        </p:nvSpPr>
        <p:spPr>
          <a:xfrm>
            <a:off x="5202274" y="2380376"/>
            <a:ext cx="3877660" cy="690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3400" rIns="2340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4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On Time Message</a:t>
            </a:r>
            <a:endParaRPr kumimoji="0" lang="en-US" sz="194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Light"/>
              <a:ea typeface="+mn-ea"/>
              <a:cs typeface="Helvetica"/>
              <a:sym typeface="Helvetica Light"/>
            </a:endParaRPr>
          </a:p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4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Package </a:t>
            </a:r>
          </a:p>
        </p:txBody>
      </p:sp>
      <p:sp>
        <p:nvSpPr>
          <p:cNvPr id="60" name="Shape 194">
            <a:extLst>
              <a:ext uri="{FF2B5EF4-FFF2-40B4-BE49-F238E27FC236}">
                <a16:creationId xmlns:a16="http://schemas.microsoft.com/office/drawing/2014/main" id="{F10E3D07-A196-4D44-9169-42936691FB0C}"/>
              </a:ext>
            </a:extLst>
          </p:cNvPr>
          <p:cNvSpPr/>
          <p:nvPr/>
        </p:nvSpPr>
        <p:spPr>
          <a:xfrm>
            <a:off x="5977665" y="5903111"/>
            <a:ext cx="1056852" cy="351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001" tIns="26001" rIns="26001" bIns="26001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4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35-40yr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45BE261-5934-5349-A9DA-72F8FBA7A5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54" t="5342" r="18393"/>
          <a:stretch/>
        </p:blipFill>
        <p:spPr>
          <a:xfrm>
            <a:off x="9316449" y="2951562"/>
            <a:ext cx="841771" cy="1608620"/>
          </a:xfrm>
          <a:prstGeom prst="rect">
            <a:avLst/>
          </a:prstGeom>
        </p:spPr>
      </p:pic>
      <p:sp>
        <p:nvSpPr>
          <p:cNvPr id="23" name="Shape 189">
            <a:extLst>
              <a:ext uri="{FF2B5EF4-FFF2-40B4-BE49-F238E27FC236}">
                <a16:creationId xmlns:a16="http://schemas.microsoft.com/office/drawing/2014/main" id="{AA74C81F-EAD8-9A49-A418-4C3CF4BD95FF}"/>
              </a:ext>
            </a:extLst>
          </p:cNvPr>
          <p:cNvSpPr/>
          <p:nvPr/>
        </p:nvSpPr>
        <p:spPr>
          <a:xfrm>
            <a:off x="1580697" y="3571884"/>
            <a:ext cx="1592934" cy="950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001" tIns="26001" rIns="26001" bIns="26001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4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Early Message Package </a:t>
            </a:r>
          </a:p>
        </p:txBody>
      </p:sp>
      <p:sp>
        <p:nvSpPr>
          <p:cNvPr id="24" name="Shape 191">
            <a:extLst>
              <a:ext uri="{FF2B5EF4-FFF2-40B4-BE49-F238E27FC236}">
                <a16:creationId xmlns:a16="http://schemas.microsoft.com/office/drawing/2014/main" id="{73303E64-E143-0940-A0C4-126105C4DABC}"/>
              </a:ext>
            </a:extLst>
          </p:cNvPr>
          <p:cNvSpPr/>
          <p:nvPr/>
        </p:nvSpPr>
        <p:spPr>
          <a:xfrm>
            <a:off x="1511569" y="4623840"/>
            <a:ext cx="9311529" cy="279827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001" tIns="26001" rIns="26001" bIns="26001" anchor="ctr">
            <a:spAutoFit/>
          </a:bodyPr>
          <a:lstStyle/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</a:defRPr>
            </a:pPr>
            <a:r>
              <a:rPr kumimoji="0" sz="143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ID + evaluate symptoms</a:t>
            </a:r>
            <a:r>
              <a:rPr kumimoji="0" lang="en-US" sz="143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   																		</a:t>
            </a:r>
            <a:r>
              <a:rPr kumimoji="0" lang="en-US" sz="143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</a:t>
            </a:r>
            <a:endParaRPr kumimoji="0" sz="143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ingdings"/>
              <a:ea typeface="Wingdings"/>
              <a:cs typeface="Wingdings"/>
              <a:sym typeface="Wingdings"/>
            </a:endParaRPr>
          </a:p>
        </p:txBody>
      </p:sp>
      <p:sp>
        <p:nvSpPr>
          <p:cNvPr id="25" name="Shape 188">
            <a:extLst>
              <a:ext uri="{FF2B5EF4-FFF2-40B4-BE49-F238E27FC236}">
                <a16:creationId xmlns:a16="http://schemas.microsoft.com/office/drawing/2014/main" id="{7D5BD3FD-7515-4D4E-BB05-56059B1124FB}"/>
              </a:ext>
            </a:extLst>
          </p:cNvPr>
          <p:cNvSpPr/>
          <p:nvPr/>
        </p:nvSpPr>
        <p:spPr>
          <a:xfrm>
            <a:off x="1511569" y="4985711"/>
            <a:ext cx="9311529" cy="2730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001" tIns="26001" rIns="26001" bIns="26001" anchor="ctr">
            <a:spAutoFit/>
          </a:bodyPr>
          <a:lstStyle/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/>
            </a:pPr>
            <a:r>
              <a:rPr kumimoji="0" sz="14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Family history + test  </a:t>
            </a:r>
            <a:r>
              <a:rPr kumimoji="0" lang="en-US" sz="14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        																		</a:t>
            </a:r>
            <a:r>
              <a:rPr kumimoji="0" sz="14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</a:t>
            </a:r>
          </a:p>
        </p:txBody>
      </p:sp>
      <p:sp>
        <p:nvSpPr>
          <p:cNvPr id="26" name="Shape 190">
            <a:extLst>
              <a:ext uri="{FF2B5EF4-FFF2-40B4-BE49-F238E27FC236}">
                <a16:creationId xmlns:a16="http://schemas.microsoft.com/office/drawing/2014/main" id="{17C5C18D-63FE-3B40-B168-226EBE6AB0A6}"/>
              </a:ext>
            </a:extLst>
          </p:cNvPr>
          <p:cNvSpPr/>
          <p:nvPr/>
        </p:nvSpPr>
        <p:spPr>
          <a:xfrm>
            <a:off x="1511570" y="5334974"/>
            <a:ext cx="9311530" cy="279824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001" tIns="26001" rIns="26001" bIns="26001" anchor="ctr">
            <a:spAutoFit/>
          </a:bodyPr>
          <a:lstStyle/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</a:defRPr>
            </a:pPr>
            <a:r>
              <a:rPr kumimoji="0" sz="14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Lifestyle modification  </a:t>
            </a:r>
            <a:r>
              <a:rPr kumimoji="0" lang="en-US" sz="14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+mn-ea"/>
                <a:cs typeface="Helvetica"/>
                <a:sym typeface="Helvetica Light"/>
              </a:rPr>
              <a:t>      																		</a:t>
            </a:r>
            <a:r>
              <a:rPr kumimoji="0" sz="14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</a:t>
            </a:r>
          </a:p>
        </p:txBody>
      </p:sp>
    </p:spTree>
    <p:extLst>
      <p:ext uri="{BB962C8B-B14F-4D97-AF65-F5344CB8AC3E}">
        <p14:creationId xmlns:p14="http://schemas.microsoft.com/office/powerpoint/2010/main" val="7243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6884F-E29A-4F3E-9659-939C33E5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implementation….STAT!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A713A-4C2C-4B51-BD30-FDE899A4E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92587"/>
            <a:ext cx="5933017" cy="5130800"/>
          </a:xfrm>
        </p:spPr>
        <p:txBody>
          <a:bodyPr>
            <a:normAutofit/>
          </a:bodyPr>
          <a:lstStyle/>
          <a:p>
            <a:r>
              <a:rPr lang="en-US" dirty="0"/>
              <a:t>High risk messaging to age 35-40</a:t>
            </a:r>
          </a:p>
          <a:p>
            <a:r>
              <a:rPr lang="en-US" dirty="0"/>
              <a:t>Average risk message to 40-45</a:t>
            </a:r>
          </a:p>
          <a:p>
            <a:r>
              <a:rPr lang="en-US" dirty="0"/>
              <a:t>Implementation of family history collection as a benchmark</a:t>
            </a:r>
          </a:p>
          <a:p>
            <a:r>
              <a:rPr lang="en-US" dirty="0"/>
              <a:t>Education to all around the signs and </a:t>
            </a:r>
            <a:r>
              <a:rPr lang="en-US" dirty="0" err="1"/>
              <a:t>sx</a:t>
            </a:r>
            <a:r>
              <a:rPr lang="en-US" dirty="0"/>
              <a:t> of CRC sporadic.  Reduce delays</a:t>
            </a:r>
          </a:p>
          <a:p>
            <a:r>
              <a:rPr lang="en-US" dirty="0"/>
              <a:t>Making appointment in advance for your screenings</a:t>
            </a:r>
          </a:p>
          <a:p>
            <a:r>
              <a:rPr lang="en-US" dirty="0"/>
              <a:t>Data mining </a:t>
            </a:r>
            <a:r>
              <a:rPr lang="en-US" dirty="0">
                <a:sym typeface="Wingdings" panose="05000000000000000000" pitchFamily="2" charset="2"/>
              </a:rPr>
              <a:t> Pt scheduling </a:t>
            </a:r>
          </a:p>
          <a:p>
            <a:r>
              <a:rPr lang="en-US" dirty="0">
                <a:sym typeface="Wingdings" panose="05000000000000000000" pitchFamily="2" charset="2"/>
              </a:rPr>
              <a:t>Covid-19 plan to increase screenings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What Challenges Healthcare Logistics Market May See in Next 5">
            <a:extLst>
              <a:ext uri="{FF2B5EF4-FFF2-40B4-BE49-F238E27FC236}">
                <a16:creationId xmlns:a16="http://schemas.microsoft.com/office/drawing/2014/main" id="{8792A627-4332-4D5D-98C9-B03D0BFDC6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54" y="1520329"/>
            <a:ext cx="4931885" cy="412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64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77FFD226-AAB6-4BD1-BB22-A240A3E8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Still Lots left to do.</a:t>
            </a:r>
          </a:p>
        </p:txBody>
      </p:sp>
      <p:pic>
        <p:nvPicPr>
          <p:cNvPr id="1026" name="Picture 2" descr="Social Drinking Research Study | The Elm Archive">
            <a:extLst>
              <a:ext uri="{FF2B5EF4-FFF2-40B4-BE49-F238E27FC236}">
                <a16:creationId xmlns:a16="http://schemas.microsoft.com/office/drawing/2014/main" id="{D631B2E2-9B49-4980-985E-A67E8CE1B8D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84" y="1894901"/>
            <a:ext cx="5087452" cy="380081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26EA55-4618-4B85-91E4-D1C324383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94901"/>
            <a:ext cx="5933017" cy="5130800"/>
          </a:xfrm>
        </p:spPr>
        <p:txBody>
          <a:bodyPr>
            <a:normAutofit/>
          </a:bodyPr>
          <a:lstStyle/>
          <a:p>
            <a:pPr marL="337129" marR="0" lvl="0" indent="-337129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Logistics</a:t>
            </a:r>
          </a:p>
          <a:p>
            <a:pPr marL="337129" marR="0" lvl="0" indent="-337129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Informatics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Marketing </a:t>
            </a:r>
          </a:p>
          <a:p>
            <a:pPr lvl="1">
              <a:lnSpc>
                <a:spcPct val="90000"/>
              </a:lnSpc>
            </a:pPr>
            <a:r>
              <a:rPr lang="en-US" sz="1747" dirty="0"/>
              <a:t>On-time screening: Gen X Y Z</a:t>
            </a:r>
          </a:p>
          <a:p>
            <a:pPr lvl="1">
              <a:lnSpc>
                <a:spcPct val="90000"/>
              </a:lnSpc>
            </a:pPr>
            <a:r>
              <a:rPr lang="en-US" sz="1747" dirty="0"/>
              <a:t>Providers, consumers</a:t>
            </a:r>
            <a:r>
              <a:rPr lang="en-US" sz="1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Granular  behavior 35-45/H/L risk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Health disparities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100" dirty="0"/>
              <a:t>Continuous process improvements</a:t>
            </a:r>
          </a:p>
          <a:p>
            <a:pPr lvl="1">
              <a:lnSpc>
                <a:spcPct val="90000"/>
              </a:lnSpc>
            </a:pPr>
            <a:r>
              <a:rPr lang="en-US" sz="1747" dirty="0"/>
              <a:t>Modeling: flatten the curve</a:t>
            </a:r>
            <a:endParaRPr lang="en-US" sz="2100" dirty="0"/>
          </a:p>
          <a:p>
            <a:pPr lvl="1">
              <a:lnSpc>
                <a:spcPct val="90000"/>
              </a:lnSpc>
            </a:pPr>
            <a:r>
              <a:rPr lang="en-US" sz="1747" dirty="0"/>
              <a:t>Benchmarking 40/45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Health disparities</a:t>
            </a:r>
          </a:p>
          <a:p>
            <a:pPr lvl="1">
              <a:lnSpc>
                <a:spcPct val="90000"/>
              </a:lnSpc>
            </a:pPr>
            <a:endParaRPr lang="en-US" sz="1747" dirty="0"/>
          </a:p>
          <a:p>
            <a:pPr>
              <a:lnSpc>
                <a:spcPct val="90000"/>
              </a:lnSpc>
            </a:pPr>
            <a:r>
              <a:rPr lang="en-US" sz="2100" dirty="0"/>
              <a:t>Etiology EAO</a:t>
            </a:r>
          </a:p>
          <a:p>
            <a:pPr>
              <a:lnSpc>
                <a:spcPct val="90000"/>
              </a:lnSpc>
            </a:pPr>
            <a:endParaRPr lang="en-US" sz="2100" dirty="0"/>
          </a:p>
          <a:p>
            <a:pPr>
              <a:lnSpc>
                <a:spcPct val="90000"/>
              </a:lnSpc>
            </a:pPr>
            <a:endParaRPr lang="en-US" sz="2100" dirty="0"/>
          </a:p>
        </p:txBody>
      </p:sp>
      <p:pic>
        <p:nvPicPr>
          <p:cNvPr id="1028" name="Picture 4" descr="Mark Twain - IMDb">
            <a:extLst>
              <a:ext uri="{FF2B5EF4-FFF2-40B4-BE49-F238E27FC236}">
                <a16:creationId xmlns:a16="http://schemas.microsoft.com/office/drawing/2014/main" id="{638123AA-6210-4FD3-9EC1-ADD55317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819" y="82171"/>
            <a:ext cx="1370198" cy="182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Bent 7">
            <a:extLst>
              <a:ext uri="{FF2B5EF4-FFF2-40B4-BE49-F238E27FC236}">
                <a16:creationId xmlns:a16="http://schemas.microsoft.com/office/drawing/2014/main" id="{787F8896-E1F5-4F7D-84A3-67E62206E144}"/>
              </a:ext>
            </a:extLst>
          </p:cNvPr>
          <p:cNvSpPr/>
          <p:nvPr/>
        </p:nvSpPr>
        <p:spPr>
          <a:xfrm rot="10800000">
            <a:off x="10548650" y="3552940"/>
            <a:ext cx="1145754" cy="1377632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Mark Twain Quote - Continuous Improvement - Mug - Famous Quotes">
            <a:extLst>
              <a:ext uri="{FF2B5EF4-FFF2-40B4-BE49-F238E27FC236}">
                <a16:creationId xmlns:a16="http://schemas.microsoft.com/office/drawing/2014/main" id="{E0EFDC5B-63A0-4E2A-B7EF-A8629E2D7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024" y="1841320"/>
            <a:ext cx="1617976" cy="16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0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y didn't attackers break walls of a castle simply with axes as they did  with the stones in quarries in the Middle Ages? - Quora">
            <a:extLst>
              <a:ext uri="{FF2B5EF4-FFF2-40B4-BE49-F238E27FC236}">
                <a16:creationId xmlns:a16="http://schemas.microsoft.com/office/drawing/2014/main" id="{5821F7DF-24FE-4760-B4AE-F23356EF0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022" y="-86991"/>
            <a:ext cx="12306022" cy="7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FAAE33-1E22-4717-BABD-EA4580EC797E}"/>
              </a:ext>
            </a:extLst>
          </p:cNvPr>
          <p:cNvSpPr txBox="1"/>
          <p:nvPr/>
        </p:nvSpPr>
        <p:spPr>
          <a:xfrm rot="739729">
            <a:off x="-388468" y="5867585"/>
            <a:ext cx="95730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Lifestyle/primary prevention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alibri"/>
                <a:ea typeface="+mn-ea"/>
                <a:cs typeface="+mn-cs"/>
              </a:rPr>
              <a:t>  EAO CRC Awareness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1298A6-B272-422E-97C3-59BB7AAFD765}"/>
              </a:ext>
            </a:extLst>
          </p:cNvPr>
          <p:cNvSpPr txBox="1"/>
          <p:nvPr/>
        </p:nvSpPr>
        <p:spPr>
          <a:xfrm rot="812442">
            <a:off x="-413956" y="5152895"/>
            <a:ext cx="1338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ON-TIME SCREENING FOR HIGH RISK Family Hx CRC, Advanced adenoma, GENETICS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EAE5E-9813-409B-A341-ECC6C1CDDC2C}"/>
              </a:ext>
            </a:extLst>
          </p:cNvPr>
          <p:cNvSpPr txBox="1"/>
          <p:nvPr/>
        </p:nvSpPr>
        <p:spPr>
          <a:xfrm rot="683564">
            <a:off x="2595430" y="2789955"/>
            <a:ext cx="5362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On-time screening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831E-E396-46C4-8578-E9168E0E3977}"/>
              </a:ext>
            </a:extLst>
          </p:cNvPr>
          <p:cNvSpPr txBox="1"/>
          <p:nvPr/>
        </p:nvSpPr>
        <p:spPr>
          <a:xfrm rot="19557489">
            <a:off x="6564140" y="1984195"/>
            <a:ext cx="583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For normal risk individuals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C8BF54-DB4A-4B05-AB5C-A4EA25F76C62}"/>
              </a:ext>
            </a:extLst>
          </p:cNvPr>
          <p:cNvSpPr txBox="1"/>
          <p:nvPr/>
        </p:nvSpPr>
        <p:spPr>
          <a:xfrm>
            <a:off x="8121000" y="92586"/>
            <a:ext cx="2441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Surveillance</a:t>
            </a:r>
          </a:p>
        </p:txBody>
      </p:sp>
      <p:pic>
        <p:nvPicPr>
          <p:cNvPr id="10" name="Graphic 9" descr="Taco">
            <a:extLst>
              <a:ext uri="{FF2B5EF4-FFF2-40B4-BE49-F238E27FC236}">
                <a16:creationId xmlns:a16="http://schemas.microsoft.com/office/drawing/2014/main" id="{1529BB6C-D4D1-41F2-AD15-59464EAAC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7011" y="5921198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C9A278-1233-43AF-AF5A-93886B7D8E9F}"/>
              </a:ext>
            </a:extLst>
          </p:cNvPr>
          <p:cNvSpPr txBox="1"/>
          <p:nvPr/>
        </p:nvSpPr>
        <p:spPr>
          <a:xfrm rot="19395837">
            <a:off x="2325399" y="712502"/>
            <a:ext cx="5136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normal risk individuals</a:t>
            </a:r>
          </a:p>
        </p:txBody>
      </p:sp>
      <p:pic>
        <p:nvPicPr>
          <p:cNvPr id="12" name="Graphic 11" descr="Taco">
            <a:extLst>
              <a:ext uri="{FF2B5EF4-FFF2-40B4-BE49-F238E27FC236}">
                <a16:creationId xmlns:a16="http://schemas.microsoft.com/office/drawing/2014/main" id="{E273F6BA-6ED3-4C02-B958-6E0AD15AC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737" y="6060837"/>
            <a:ext cx="914400" cy="9144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943275-5C19-4DD3-AA0F-B23E41151293}"/>
              </a:ext>
            </a:extLst>
          </p:cNvPr>
          <p:cNvCxnSpPr>
            <a:cxnSpLocks/>
          </p:cNvCxnSpPr>
          <p:nvPr/>
        </p:nvCxnSpPr>
        <p:spPr>
          <a:xfrm>
            <a:off x="-128268" y="2029614"/>
            <a:ext cx="2835449" cy="67730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E25FAB-9353-405A-9EF1-2C524EB60446}"/>
              </a:ext>
            </a:extLst>
          </p:cNvPr>
          <p:cNvCxnSpPr>
            <a:cxnSpLocks/>
          </p:cNvCxnSpPr>
          <p:nvPr/>
        </p:nvCxnSpPr>
        <p:spPr>
          <a:xfrm>
            <a:off x="7791826" y="3910228"/>
            <a:ext cx="4590770" cy="104539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9531B1-93F4-4B22-96B5-C111CD845C39}"/>
              </a:ext>
            </a:extLst>
          </p:cNvPr>
          <p:cNvCxnSpPr>
            <a:cxnSpLocks/>
          </p:cNvCxnSpPr>
          <p:nvPr/>
        </p:nvCxnSpPr>
        <p:spPr>
          <a:xfrm>
            <a:off x="10005982" y="6270297"/>
            <a:ext cx="2171772" cy="5126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555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052C-1100-4F33-9804-47BBAFFF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85" y="150541"/>
            <a:ext cx="11816316" cy="1720789"/>
          </a:xfrm>
        </p:spPr>
        <p:txBody>
          <a:bodyPr>
            <a:normAutofit fontScale="90000"/>
          </a:bodyPr>
          <a:lstStyle/>
          <a:p>
            <a:r>
              <a:rPr lang="en-US" dirty="0"/>
              <a:t>Big Hairy Audacious PLAN (BHAP)</a:t>
            </a:r>
            <a:br>
              <a:rPr lang="en-US" dirty="0"/>
            </a:br>
            <a:r>
              <a:rPr lang="en-US" sz="3600" dirty="0">
                <a:solidFill>
                  <a:schemeClr val="accent1"/>
                </a:solidFill>
              </a:rPr>
              <a:t>Today, NOW, we have  data, guidelines, screening tools, great messages</a:t>
            </a:r>
            <a:br>
              <a:rPr lang="en-US" dirty="0"/>
            </a:br>
            <a:r>
              <a:rPr lang="en-US" sz="2700" dirty="0">
                <a:solidFill>
                  <a:srgbClr val="FF0000"/>
                </a:solidFill>
              </a:rPr>
              <a:t>80% on time for every risk group              </a:t>
            </a:r>
            <a:r>
              <a:rPr lang="en-US" sz="2700" dirty="0"/>
              <a:t>80% in every community</a:t>
            </a:r>
            <a:r>
              <a:rPr lang="en-US" sz="3100" dirty="0"/>
              <a:t>                                           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A9522-8578-459A-8385-044C53C02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34" y="1600741"/>
            <a:ext cx="10515600" cy="5167311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u="sng" dirty="0"/>
              <a:t>Reset target demographic </a:t>
            </a:r>
            <a:r>
              <a:rPr lang="en-US" dirty="0"/>
              <a:t> </a:t>
            </a:r>
            <a:r>
              <a:rPr lang="en-US" sz="3500" dirty="0"/>
              <a:t>messages as a national plan</a:t>
            </a:r>
            <a:endParaRPr lang="en-US" dirty="0"/>
          </a:p>
          <a:p>
            <a:pPr lvl="1">
              <a:spcBef>
                <a:spcPts val="100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Morph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ACS, NCCRT, Fight CRC,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 to lead time message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/>
              <a:t>Start messaging at least 5 </a:t>
            </a:r>
            <a:r>
              <a:rPr lang="en-US" dirty="0" err="1"/>
              <a:t>yrs</a:t>
            </a:r>
            <a:r>
              <a:rPr lang="en-US" dirty="0"/>
              <a:t> before Family Hx screen needed (40)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/>
              <a:t>Achieve message frequency required (deliverable) 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/>
              <a:t>Hard stops @ age 35, 40 and 45.  USPSTF now on board (milestone)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600" b="1" i="1" u="sng" dirty="0"/>
              <a:t>Potential to impact 75% EAO CRC NOW, with what we already have</a:t>
            </a:r>
          </a:p>
          <a:p>
            <a:endParaRPr lang="en-US" dirty="0"/>
          </a:p>
          <a:p>
            <a:r>
              <a:rPr lang="en-US" sz="3500" b="1" u="sng" dirty="0"/>
              <a:t>Fund clinical research for on-time screen impact  </a:t>
            </a:r>
          </a:p>
          <a:p>
            <a:endParaRPr lang="en-US" dirty="0"/>
          </a:p>
          <a:p>
            <a:r>
              <a:rPr lang="en-US" b="1" u="sng" dirty="0"/>
              <a:t>Elevate Cancer </a:t>
            </a:r>
            <a:r>
              <a:rPr lang="en-US" b="1" u="sng" dirty="0" err="1"/>
              <a:t>FHx</a:t>
            </a:r>
            <a:r>
              <a:rPr lang="en-US" b="1" u="sng" dirty="0"/>
              <a:t> in EHR space (CRC, AA, + other relevant) </a:t>
            </a:r>
          </a:p>
          <a:p>
            <a:pPr lvl="1"/>
            <a:r>
              <a:rPr lang="en-US" dirty="0"/>
              <a:t>Advocate to venders to do so.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Position statement with FU report cards – </a:t>
            </a:r>
          </a:p>
          <a:p>
            <a:pPr lvl="1"/>
            <a:r>
              <a:rPr lang="en-US" dirty="0"/>
              <a:t>Collaborate with primary care, payers, GI/GYN/</a:t>
            </a:r>
            <a:r>
              <a:rPr lang="en-US" dirty="0" err="1"/>
              <a:t>Onc</a:t>
            </a:r>
            <a:r>
              <a:rPr lang="en-US" dirty="0"/>
              <a:t> + EHR vendors </a:t>
            </a:r>
          </a:p>
          <a:p>
            <a:pPr lvl="1"/>
            <a:r>
              <a:rPr lang="en-US" dirty="0"/>
              <a:t>Benchmark ala colonoscopy quality improvement process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Picture 2" descr="Parallel Apartments in Anaheim CA">
            <a:extLst>
              <a:ext uri="{FF2B5EF4-FFF2-40B4-BE49-F238E27FC236}">
                <a16:creationId xmlns:a16="http://schemas.microsoft.com/office/drawing/2014/main" id="{71BB83F9-C51E-4F1A-9A36-6ADEAB2C5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52560" y="4218559"/>
            <a:ext cx="4202114" cy="107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Graphic 2053" descr="Arrow: Slight curve">
            <a:extLst>
              <a:ext uri="{FF2B5EF4-FFF2-40B4-BE49-F238E27FC236}">
                <a16:creationId xmlns:a16="http://schemas.microsoft.com/office/drawing/2014/main" id="{1A482FD7-C1E9-427F-9BB1-96474514A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04911" y="892008"/>
            <a:ext cx="914400" cy="914400"/>
          </a:xfrm>
          <a:prstGeom prst="rect">
            <a:avLst/>
          </a:prstGeom>
        </p:spPr>
      </p:pic>
      <p:pic>
        <p:nvPicPr>
          <p:cNvPr id="5122" name="Picture 2" descr="Amazon.com Announces Third Quarter Results | Amazon.com, Inc. - Press Room">
            <a:extLst>
              <a:ext uri="{FF2B5EF4-FFF2-40B4-BE49-F238E27FC236}">
                <a16:creationId xmlns:a16="http://schemas.microsoft.com/office/drawing/2014/main" id="{3973262C-035C-4210-83F5-4904C387C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168" y="1708233"/>
            <a:ext cx="2586898" cy="77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48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16C96-B511-45F3-ABD0-CE06AD74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1CFB7-30B0-4D23-83C5-2EDB98F1D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Remaining slides for information only.</a:t>
            </a:r>
          </a:p>
        </p:txBody>
      </p:sp>
    </p:spTree>
    <p:extLst>
      <p:ext uri="{BB962C8B-B14F-4D97-AF65-F5344CB8AC3E}">
        <p14:creationId xmlns:p14="http://schemas.microsoft.com/office/powerpoint/2010/main" val="1301545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"/>
            <a:ext cx="8229600" cy="9336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Opposing trends within ages 50-59 years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000000-0008-0000-0600-000005000000}"/>
              </a:ext>
            </a:extLst>
          </p:cNvPr>
          <p:cNvGraphicFramePr>
            <a:graphicFrameLocks/>
          </p:cNvGraphicFramePr>
          <p:nvPr/>
        </p:nvGraphicFramePr>
        <p:xfrm>
          <a:off x="1127056" y="1882664"/>
          <a:ext cx="4427603" cy="457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/>
        </p:nvGraphicFramePr>
        <p:xfrm>
          <a:off x="6453756" y="1882664"/>
          <a:ext cx="4427603" cy="457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4128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F4C0-EF74-496C-9AE1-B7ADF247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i="0" dirty="0">
                <a:effectLst/>
                <a:latin typeface="verdana" panose="020B0604030504040204" pitchFamily="34" charset="0"/>
              </a:rPr>
              <a:t>Tsai M, </a:t>
            </a:r>
            <a:r>
              <a:rPr lang="en-US" sz="2000" b="1" i="0" dirty="0" err="1">
                <a:effectLst/>
                <a:latin typeface="verdana" panose="020B0604030504040204" pitchFamily="34" charset="0"/>
              </a:rPr>
              <a:t>Xirasagar</a:t>
            </a:r>
            <a:r>
              <a:rPr lang="en-US" sz="2000" b="1" i="0" dirty="0">
                <a:effectLst/>
                <a:latin typeface="verdana" panose="020B0604030504040204" pitchFamily="34" charset="0"/>
              </a:rPr>
              <a:t> S, Li Y, de Groen PC. Colonoscopy Screening Among US Adults Aged 40 or Older With a Family History of Colorectal Cancer. </a:t>
            </a:r>
            <a:r>
              <a:rPr lang="en-US" sz="2000" b="1" i="0" dirty="0" err="1">
                <a:effectLst/>
                <a:latin typeface="verdana" panose="020B0604030504040204" pitchFamily="34" charset="0"/>
              </a:rPr>
              <a:t>Prev</a:t>
            </a:r>
            <a:r>
              <a:rPr lang="en-US" sz="2000" b="1" i="0" dirty="0">
                <a:effectLst/>
                <a:latin typeface="verdana" panose="020B0604030504040204" pitchFamily="34" charset="0"/>
              </a:rPr>
              <a:t> Chronic Dis 2015;12:140533</a:t>
            </a:r>
            <a:r>
              <a:rPr lang="en-US" sz="2000" b="1" dirty="0">
                <a:latin typeface="verdana" panose="020B0604030504040204" pitchFamily="34" charset="0"/>
              </a:rPr>
              <a:t>.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74F89-025F-4FFC-930F-8EED8E84D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FDR CRC low rates of on/near time screening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2010 – screening rates 40-49 38% vs &gt;50 69.7%</a:t>
            </a: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Only 39% asked by PCP about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Fhx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CRC ( much less AA)</a:t>
            </a: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46% with CRC in FDR thought screening = 50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yo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Conclusions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Open Sans"/>
              </a:rPr>
              <a:t>Pt lack awareness (?providers lack awareness too?)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Open Sans"/>
              </a:rPr>
              <a:t>Pt lack MD recommendations</a:t>
            </a:r>
          </a:p>
          <a:p>
            <a:pPr lvl="1"/>
            <a:endParaRPr lang="en-US" dirty="0">
              <a:solidFill>
                <a:srgbClr val="000000"/>
              </a:solidFill>
              <a:latin typeface="Open Sans"/>
            </a:endParaRP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42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0383B5-D6C5-4A1B-AF8A-D35CEB155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3" y="6907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Clues in our own writings…….. HRSA DOC.</a:t>
            </a:r>
            <a:br>
              <a:rPr lang="en-US" sz="4000" dirty="0"/>
            </a:br>
            <a:r>
              <a:rPr lang="en-US" sz="4000" dirty="0"/>
              <a:t>We are messaging too late!</a:t>
            </a:r>
            <a:br>
              <a:rPr lang="en-US" dirty="0"/>
            </a:br>
            <a:r>
              <a:rPr lang="en-US" sz="1800" dirty="0"/>
              <a:t>https://www.hrsa.gov/enews/past-issues/2019/march-7/colorectal-cancer-screenings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451B65-22CD-4F1C-A498-E1B08BD20E0C}"/>
              </a:ext>
            </a:extLst>
          </p:cNvPr>
          <p:cNvSpPr txBox="1"/>
          <p:nvPr/>
        </p:nvSpPr>
        <p:spPr>
          <a:xfrm>
            <a:off x="184298" y="1329875"/>
            <a:ext cx="1207858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open_sansregular"/>
              </a:rPr>
              <a:t> - “ ..the group seeks to achieve 80 percent screening in patients over age 50 nationwide.</a:t>
            </a:r>
          </a:p>
          <a:p>
            <a:pPr algn="l" fontAlgn="base"/>
            <a:r>
              <a:rPr lang="en-US" dirty="0">
                <a:solidFill>
                  <a:srgbClr val="000000"/>
                </a:solidFill>
                <a:latin typeface="open_sansregular"/>
              </a:rPr>
              <a:t>(</a:t>
            </a:r>
            <a:r>
              <a:rPr lang="en-US" dirty="0">
                <a:solidFill>
                  <a:schemeClr val="accent1"/>
                </a:solidFill>
                <a:latin typeface="open_sansregular"/>
              </a:rPr>
              <a:t>STILL FOCUSED ON 50, NOT A WORD ABOUT THE 20-25% NEEDING SCREEN @ AGE 40 OR SOONER)</a:t>
            </a:r>
            <a:endParaRPr lang="en-US" b="0" i="0" dirty="0">
              <a:solidFill>
                <a:schemeClr val="accent1"/>
              </a:solidFill>
              <a:effectLst/>
              <a:latin typeface="open_sansregular"/>
            </a:endParaRPr>
          </a:p>
          <a:p>
            <a:pPr algn="l" fontAlgn="base"/>
            <a:endParaRPr lang="en-US" b="0" i="0" dirty="0">
              <a:solidFill>
                <a:srgbClr val="000000"/>
              </a:solidFill>
              <a:effectLst/>
              <a:latin typeface="open_sansregular"/>
            </a:endParaRPr>
          </a:p>
          <a:p>
            <a:pPr marL="285750" indent="-285750" algn="l" fontAlgn="base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open_sansregular"/>
              </a:rPr>
              <a:t>But the goal so far has only been reached among Americans age 65 and older. </a:t>
            </a:r>
          </a:p>
          <a:p>
            <a:pPr algn="l" fontAlgn="base"/>
            <a:r>
              <a:rPr lang="en-US" b="0" i="0" dirty="0">
                <a:solidFill>
                  <a:schemeClr val="accent1"/>
                </a:solidFill>
                <a:effectLst/>
                <a:latin typeface="open_sansregular"/>
              </a:rPr>
              <a:t>(IS THE MESSAGE DIFFERENT FOR &gt; 65’s, 70’s? , DO WE NOT HAVE  GREAT MESSAGE YET?. DID THEY JUST HEAR IT MORE TIMES TO REACH THAT COMPLIANCE LEVEL?)</a:t>
            </a:r>
            <a:r>
              <a:rPr lang="en-US" b="0" i="0" dirty="0">
                <a:solidFill>
                  <a:srgbClr val="000000"/>
                </a:solidFill>
                <a:effectLst/>
                <a:latin typeface="open_sansregular"/>
              </a:rPr>
              <a:t>  And those gains have effectively been muted by poor adherence among those in their fifties. </a:t>
            </a:r>
            <a:r>
              <a:rPr lang="en-US" b="0" i="0" dirty="0">
                <a:solidFill>
                  <a:schemeClr val="accent1"/>
                </a:solidFill>
                <a:effectLst/>
                <a:latin typeface="open_sansregular"/>
              </a:rPr>
              <a:t>(WE ARE REALLY MOST POOR AT LANDING THE PLANE ON TIME WITH THE HIGHEST RISK [SCREEN AT AGE 40]  EVEN MORE SO THAN AGE 50/45 AND </a:t>
            </a:r>
            <a:r>
              <a:rPr lang="en-US" b="1" i="0" u="sng" dirty="0">
                <a:solidFill>
                  <a:schemeClr val="accent1"/>
                </a:solidFill>
                <a:effectLst/>
                <a:latin typeface="open_sansregular"/>
              </a:rPr>
              <a:t>WE BLAME IT ON THE BEHAVIOR OF THE TARGETS, NOT OURSELVES….WOW</a:t>
            </a:r>
            <a:r>
              <a:rPr lang="en-US" b="0" i="0" dirty="0">
                <a:solidFill>
                  <a:schemeClr val="accent1"/>
                </a:solidFill>
                <a:effectLst/>
                <a:latin typeface="open_sansregular"/>
              </a:rPr>
              <a:t>.)</a:t>
            </a:r>
          </a:p>
          <a:p>
            <a:pPr algn="l" fontAlgn="base"/>
            <a:endParaRPr lang="en-US" dirty="0">
              <a:solidFill>
                <a:srgbClr val="000000"/>
              </a:solidFill>
              <a:latin typeface="open_sansregular"/>
            </a:endParaRPr>
          </a:p>
          <a:p>
            <a:pPr marL="285750" indent="-285750" algn="l" fontAlgn="base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open_sansregular"/>
              </a:rPr>
              <a:t>Deaths from colorectal cancer among people younger than age 55 increased one percent per year from 2007 and 2016.</a:t>
            </a:r>
          </a:p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open_sansregular"/>
              </a:rPr>
              <a:t>(</a:t>
            </a:r>
            <a:r>
              <a:rPr lang="en-US" dirty="0">
                <a:solidFill>
                  <a:schemeClr val="accent1"/>
                </a:solidFill>
                <a:latin typeface="open_sansregular"/>
              </a:rPr>
              <a:t>NOW 1 IN 5 CASES AND GROWING.  WILL WE REVIEW OR ACT ON DATA?  WE KNOW ENOUGH, HAVE GREAT GUIDLEINES, ENOUGH TOOLS …READY NOW.)    </a:t>
            </a:r>
            <a:r>
              <a:rPr lang="en-US" b="0" i="0" dirty="0">
                <a:solidFill>
                  <a:srgbClr val="000000"/>
                </a:solidFill>
                <a:effectLst/>
                <a:latin typeface="open_sansregular"/>
              </a:rPr>
              <a:t>Screening prevalence in that cohort, in particular "is quite low," said Stacey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_sansregular"/>
              </a:rPr>
              <a:t>Fedewa</a:t>
            </a:r>
            <a:r>
              <a:rPr lang="en-US" b="0" i="0" dirty="0">
                <a:solidFill>
                  <a:srgbClr val="000000"/>
                </a:solidFill>
                <a:effectLst/>
                <a:latin typeface="open_sansregular"/>
              </a:rPr>
              <a:t> of the American Cancer Society – even though more than eight out of 10 of those patients are estimated to have some sort of health insurance.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open_sansregular"/>
                <a:ea typeface="+mn-ea"/>
                <a:cs typeface="+mn-cs"/>
              </a:rPr>
              <a:t>  (80% UNSCREENED HAVE INSUREANCE @ NO COST TO SCREEN. HALF OR MORE NEVER HEAR THE MESSAGE AT 50.  MEN &gt;&gt; WOMEN.)</a:t>
            </a:r>
          </a:p>
          <a:p>
            <a:pPr marL="285750" indent="-285750" algn="l" fontAlgn="base">
              <a:buFontTx/>
              <a:buChar char="-"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open_sansregular"/>
              <a:ea typeface="+mn-ea"/>
              <a:cs typeface="+mn-cs"/>
            </a:endParaRPr>
          </a:p>
          <a:p>
            <a:pPr algn="l" fontAlgn="base"/>
            <a:r>
              <a:rPr lang="en-US" dirty="0">
                <a:solidFill>
                  <a:srgbClr val="000000"/>
                </a:solidFill>
                <a:latin typeface="open_sansregular"/>
              </a:rPr>
              <a:t>-    </a:t>
            </a:r>
            <a:r>
              <a:rPr lang="en-US" b="0" i="0" dirty="0">
                <a:solidFill>
                  <a:srgbClr val="000000"/>
                </a:solidFill>
                <a:effectLst/>
                <a:latin typeface="open_sansregular"/>
              </a:rPr>
              <a:t>Mew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_sansregular"/>
              </a:rPr>
              <a:t>Rattanawatkul</a:t>
            </a:r>
            <a:r>
              <a:rPr lang="en-US" b="0" i="0" dirty="0">
                <a:solidFill>
                  <a:srgbClr val="000000"/>
                </a:solidFill>
                <a:effectLst/>
                <a:latin typeface="open_sansregular"/>
              </a:rPr>
              <a:t> of HRSA's Bureau of Primary Health Care noted that HRSA health centers certified as patient-centered           medical homes are bucking the trend, but the national average for colorectal cancer screening among the population as a whole was still only about 42 percent.”  </a:t>
            </a:r>
            <a:r>
              <a:rPr lang="en-US" b="0" i="0" dirty="0">
                <a:solidFill>
                  <a:schemeClr val="accent1"/>
                </a:solidFill>
                <a:effectLst/>
                <a:latin typeface="open_sansregular"/>
              </a:rPr>
              <a:t>MAYBE HARD TO REACH POPULATIONS WITH HEALTH EQUITY ISSUES NEED EVEN MORE AND EARLIER + MORE FREQUENT MESSAGING TO HELP OVERCOME THEIR BARRIERS</a:t>
            </a:r>
            <a:r>
              <a:rPr lang="en-US" b="0" i="0" dirty="0">
                <a:solidFill>
                  <a:srgbClr val="000000"/>
                </a:solidFill>
                <a:effectLst/>
                <a:latin typeface="open_sansregula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569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9F8FD4-E8EC-A740-8AB7-8AEF4374889E}"/>
              </a:ext>
            </a:extLst>
          </p:cNvPr>
          <p:cNvCxnSpPr>
            <a:cxnSpLocks/>
          </p:cNvCxnSpPr>
          <p:nvPr/>
        </p:nvCxnSpPr>
        <p:spPr>
          <a:xfrm>
            <a:off x="958107" y="5096933"/>
            <a:ext cx="1063628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E0F940B-B3A5-0943-A48A-B0724852F452}"/>
              </a:ext>
            </a:extLst>
          </p:cNvPr>
          <p:cNvSpPr txBox="1"/>
          <p:nvPr/>
        </p:nvSpPr>
        <p:spPr>
          <a:xfrm>
            <a:off x="1278674" y="51196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A63DE-F36F-6743-8923-080E9B6D231F}"/>
              </a:ext>
            </a:extLst>
          </p:cNvPr>
          <p:cNvSpPr txBox="1"/>
          <p:nvPr/>
        </p:nvSpPr>
        <p:spPr>
          <a:xfrm>
            <a:off x="6019798" y="51372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25A99-753B-384E-848F-D00821A987E0}"/>
              </a:ext>
            </a:extLst>
          </p:cNvPr>
          <p:cNvSpPr txBox="1"/>
          <p:nvPr/>
        </p:nvSpPr>
        <p:spPr>
          <a:xfrm>
            <a:off x="10758298" y="51196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B5624C-509A-3045-97EB-1CFB5CB3529E}"/>
              </a:ext>
            </a:extLst>
          </p:cNvPr>
          <p:cNvSpPr/>
          <p:nvPr/>
        </p:nvSpPr>
        <p:spPr>
          <a:xfrm>
            <a:off x="10456" y="3429000"/>
            <a:ext cx="1134533" cy="2739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60A3E7-EC30-BE40-8F88-199165879278}"/>
              </a:ext>
            </a:extLst>
          </p:cNvPr>
          <p:cNvSpPr txBox="1"/>
          <p:nvPr/>
        </p:nvSpPr>
        <p:spPr>
          <a:xfrm>
            <a:off x="2863346" y="51153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85939B-BD7A-5742-8FD0-1CF3CBF50850}"/>
              </a:ext>
            </a:extLst>
          </p:cNvPr>
          <p:cNvSpPr txBox="1"/>
          <p:nvPr/>
        </p:nvSpPr>
        <p:spPr>
          <a:xfrm>
            <a:off x="4438986" y="511536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465188-4873-2E41-8034-57C5F8679A5E}"/>
              </a:ext>
            </a:extLst>
          </p:cNvPr>
          <p:cNvSpPr txBox="1"/>
          <p:nvPr/>
        </p:nvSpPr>
        <p:spPr>
          <a:xfrm>
            <a:off x="7599298" y="51347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0072E2-24F2-D148-BDB2-15DE035345CE}"/>
              </a:ext>
            </a:extLst>
          </p:cNvPr>
          <p:cNvSpPr txBox="1"/>
          <p:nvPr/>
        </p:nvSpPr>
        <p:spPr>
          <a:xfrm>
            <a:off x="9178798" y="5119680"/>
            <a:ext cx="55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6629E-CD7B-8943-AF82-133528FF10F1}"/>
              </a:ext>
            </a:extLst>
          </p:cNvPr>
          <p:cNvSpPr txBox="1"/>
          <p:nvPr/>
        </p:nvSpPr>
        <p:spPr>
          <a:xfrm>
            <a:off x="6292876" y="474567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E7D317-594C-B14A-8599-88F895F1752E}"/>
              </a:ext>
            </a:extLst>
          </p:cNvPr>
          <p:cNvSpPr txBox="1"/>
          <p:nvPr/>
        </p:nvSpPr>
        <p:spPr>
          <a:xfrm>
            <a:off x="6290879" y="436680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1DA14E-C6D1-3847-A002-0FEACD059E7A}"/>
              </a:ext>
            </a:extLst>
          </p:cNvPr>
          <p:cNvSpPr txBox="1"/>
          <p:nvPr/>
        </p:nvSpPr>
        <p:spPr>
          <a:xfrm>
            <a:off x="6276251" y="398792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B2452C-9CAF-2B4D-B279-101CD0303E10}"/>
              </a:ext>
            </a:extLst>
          </p:cNvPr>
          <p:cNvSpPr txBox="1"/>
          <p:nvPr/>
        </p:nvSpPr>
        <p:spPr>
          <a:xfrm>
            <a:off x="6276251" y="3611518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29833B-E2AA-5046-AC58-A5C915E24319}"/>
              </a:ext>
            </a:extLst>
          </p:cNvPr>
          <p:cNvSpPr txBox="1"/>
          <p:nvPr/>
        </p:nvSpPr>
        <p:spPr>
          <a:xfrm>
            <a:off x="6276251" y="323017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8F857F-1475-9047-ABBB-EAD57560FB55}"/>
              </a:ext>
            </a:extLst>
          </p:cNvPr>
          <p:cNvSpPr txBox="1"/>
          <p:nvPr/>
        </p:nvSpPr>
        <p:spPr>
          <a:xfrm>
            <a:off x="6276251" y="284883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CEF9EC-E692-274C-BCEE-F9DE6CD6BD3B}"/>
              </a:ext>
            </a:extLst>
          </p:cNvPr>
          <p:cNvSpPr txBox="1"/>
          <p:nvPr/>
        </p:nvSpPr>
        <p:spPr>
          <a:xfrm>
            <a:off x="6276251" y="247733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066544-1FDE-F243-BDCC-13F39FEB1AB4}"/>
              </a:ext>
            </a:extLst>
          </p:cNvPr>
          <p:cNvSpPr txBox="1"/>
          <p:nvPr/>
        </p:nvSpPr>
        <p:spPr>
          <a:xfrm>
            <a:off x="6276251" y="210092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7849EF-42C5-E34A-AC4C-615624C2ECC3}"/>
              </a:ext>
            </a:extLst>
          </p:cNvPr>
          <p:cNvSpPr txBox="1"/>
          <p:nvPr/>
        </p:nvSpPr>
        <p:spPr>
          <a:xfrm>
            <a:off x="6276251" y="171958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C565C9-79B8-A341-8A7D-AD4C664D8FEA}"/>
              </a:ext>
            </a:extLst>
          </p:cNvPr>
          <p:cNvSpPr txBox="1"/>
          <p:nvPr/>
        </p:nvSpPr>
        <p:spPr>
          <a:xfrm>
            <a:off x="6276251" y="1338243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27AA450-8A63-184F-A8B5-293C3A3081B2}"/>
              </a:ext>
            </a:extLst>
          </p:cNvPr>
          <p:cNvCxnSpPr>
            <a:cxnSpLocks/>
          </p:cNvCxnSpPr>
          <p:nvPr/>
        </p:nvCxnSpPr>
        <p:spPr>
          <a:xfrm flipV="1">
            <a:off x="6276251" y="1213658"/>
            <a:ext cx="0" cy="390170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49D2D46-AD83-B941-B917-1750F4A374DA}"/>
              </a:ext>
            </a:extLst>
          </p:cNvPr>
          <p:cNvSpPr txBox="1"/>
          <p:nvPr/>
        </p:nvSpPr>
        <p:spPr>
          <a:xfrm>
            <a:off x="5804976" y="5632278"/>
            <a:ext cx="878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</a:t>
            </a: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79016010-9778-1B46-939C-1FB9E7BB4450}"/>
              </a:ext>
            </a:extLst>
          </p:cNvPr>
          <p:cNvSpPr/>
          <p:nvPr/>
        </p:nvSpPr>
        <p:spPr>
          <a:xfrm>
            <a:off x="3142211" y="2544995"/>
            <a:ext cx="8013469" cy="2492518"/>
          </a:xfrm>
          <a:custGeom>
            <a:avLst/>
            <a:gdLst>
              <a:gd name="connsiteX0" fmla="*/ 0 w 8013469"/>
              <a:gd name="connsiteY0" fmla="*/ 2492518 h 2492518"/>
              <a:gd name="connsiteX1" fmla="*/ 2294313 w 8013469"/>
              <a:gd name="connsiteY1" fmla="*/ 2376140 h 2492518"/>
              <a:gd name="connsiteX2" fmla="*/ 3192087 w 8013469"/>
              <a:gd name="connsiteY2" fmla="*/ 1179107 h 2492518"/>
              <a:gd name="connsiteX3" fmla="*/ 6151418 w 8013469"/>
              <a:gd name="connsiteY3" fmla="*/ 131703 h 2492518"/>
              <a:gd name="connsiteX4" fmla="*/ 8013469 w 8013469"/>
              <a:gd name="connsiteY4" fmla="*/ 15325 h 2492518"/>
              <a:gd name="connsiteX5" fmla="*/ 8013469 w 8013469"/>
              <a:gd name="connsiteY5" fmla="*/ 15325 h 249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13469" h="2492518">
                <a:moveTo>
                  <a:pt x="0" y="2492518"/>
                </a:moveTo>
                <a:lnTo>
                  <a:pt x="2294313" y="2376140"/>
                </a:lnTo>
                <a:cubicBezTo>
                  <a:pt x="2826327" y="2157238"/>
                  <a:pt x="2549236" y="1553180"/>
                  <a:pt x="3192087" y="1179107"/>
                </a:cubicBezTo>
                <a:cubicBezTo>
                  <a:pt x="3834938" y="805034"/>
                  <a:pt x="5347854" y="325667"/>
                  <a:pt x="6151418" y="131703"/>
                </a:cubicBezTo>
                <a:cubicBezTo>
                  <a:pt x="6954982" y="-62261"/>
                  <a:pt x="8013469" y="15325"/>
                  <a:pt x="8013469" y="15325"/>
                </a:cubicBezTo>
                <a:lnTo>
                  <a:pt x="8013469" y="15325"/>
                </a:lnTo>
              </a:path>
            </a:pathLst>
          </a:cu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34C90A-7C8F-0B46-AAD4-9DCB90C1C840}"/>
              </a:ext>
            </a:extLst>
          </p:cNvPr>
          <p:cNvSpPr txBox="1"/>
          <p:nvPr/>
        </p:nvSpPr>
        <p:spPr>
          <a:xfrm>
            <a:off x="2339809" y="529472"/>
            <a:ext cx="5399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Eligible Actually Screened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41954EC7-919F-B54B-B464-F6D1F2510CDE}"/>
              </a:ext>
            </a:extLst>
          </p:cNvPr>
          <p:cNvSpPr/>
          <p:nvPr/>
        </p:nvSpPr>
        <p:spPr>
          <a:xfrm>
            <a:off x="1645306" y="2010058"/>
            <a:ext cx="9759142" cy="3042459"/>
          </a:xfrm>
          <a:custGeom>
            <a:avLst/>
            <a:gdLst>
              <a:gd name="connsiteX0" fmla="*/ 0 w 9759142"/>
              <a:gd name="connsiteY0" fmla="*/ 3042459 h 3042459"/>
              <a:gd name="connsiteX1" fmla="*/ 2942705 w 9759142"/>
              <a:gd name="connsiteY1" fmla="*/ 2493819 h 3042459"/>
              <a:gd name="connsiteX2" fmla="*/ 4339244 w 9759142"/>
              <a:gd name="connsiteY2" fmla="*/ 399011 h 3042459"/>
              <a:gd name="connsiteX3" fmla="*/ 9759142 w 9759142"/>
              <a:gd name="connsiteY3" fmla="*/ 0 h 3042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9142" h="3042459">
                <a:moveTo>
                  <a:pt x="0" y="3042459"/>
                </a:moveTo>
                <a:cubicBezTo>
                  <a:pt x="1109749" y="2988426"/>
                  <a:pt x="2219498" y="2934394"/>
                  <a:pt x="2942705" y="2493819"/>
                </a:cubicBezTo>
                <a:cubicBezTo>
                  <a:pt x="3665912" y="2053244"/>
                  <a:pt x="3203171" y="814647"/>
                  <a:pt x="4339244" y="399011"/>
                </a:cubicBezTo>
                <a:cubicBezTo>
                  <a:pt x="5475317" y="-16625"/>
                  <a:pt x="8800408" y="63731"/>
                  <a:pt x="9759142" y="0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AB2B6E-AD1B-EB40-B806-BFC6BF90849D}"/>
              </a:ext>
            </a:extLst>
          </p:cNvPr>
          <p:cNvSpPr txBox="1"/>
          <p:nvPr/>
        </p:nvSpPr>
        <p:spPr>
          <a:xfrm>
            <a:off x="8705225" y="411533"/>
            <a:ext cx="3365794" cy="14773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80% High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 + screen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Cscope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90%  Normal Risk screened at age 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7B663-091F-B340-85CD-405AEB2B6D5B}"/>
              </a:ext>
            </a:extLst>
          </p:cNvPr>
          <p:cNvSpPr txBox="1"/>
          <p:nvPr/>
        </p:nvSpPr>
        <p:spPr>
          <a:xfrm>
            <a:off x="794456" y="3581809"/>
            <a:ext cx="2340441" cy="147732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in 4 high risk screened on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~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 screened at 45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  50% screened at 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A5D8B-22C6-3349-86DA-6F6DA9BD4FA7}"/>
              </a:ext>
            </a:extLst>
          </p:cNvPr>
          <p:cNvSpPr txBox="1"/>
          <p:nvPr/>
        </p:nvSpPr>
        <p:spPr>
          <a:xfrm>
            <a:off x="4857690" y="223942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00EDFE-1E91-8148-BDF9-16DFEE2E35C4}"/>
              </a:ext>
            </a:extLst>
          </p:cNvPr>
          <p:cNvSpPr txBox="1"/>
          <p:nvPr/>
        </p:nvSpPr>
        <p:spPr>
          <a:xfrm>
            <a:off x="5287759" y="3418813"/>
            <a:ext cx="992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85D67-2F1F-4607-9B58-A916F6D21001}"/>
              </a:ext>
            </a:extLst>
          </p:cNvPr>
          <p:cNvSpPr txBox="1"/>
          <p:nvPr/>
        </p:nvSpPr>
        <p:spPr>
          <a:xfrm>
            <a:off x="9518573" y="4366802"/>
            <a:ext cx="271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80% Persistent Compliance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520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3 Science-Backed Lessons From Albert Einstein on How to Become a Better  Student of the World | Inc.com">
            <a:extLst>
              <a:ext uri="{FF2B5EF4-FFF2-40B4-BE49-F238E27FC236}">
                <a16:creationId xmlns:a16="http://schemas.microsoft.com/office/drawing/2014/main" id="{87CA2F65-E66F-C74E-891C-9C5E77511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51"/>
          <a:stretch/>
        </p:blipFill>
        <p:spPr bwMode="auto">
          <a:xfrm>
            <a:off x="6142733" y="1944539"/>
            <a:ext cx="5763699" cy="39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eter Drucker on Asking the Wrong Questions">
            <a:extLst>
              <a:ext uri="{FF2B5EF4-FFF2-40B4-BE49-F238E27FC236}">
                <a16:creationId xmlns:a16="http://schemas.microsoft.com/office/drawing/2014/main" id="{9E1DE0C3-521D-814F-B104-477E5A58F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838" y="1916418"/>
            <a:ext cx="5763699" cy="39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eter Drucker on Asking the Wrong Questions">
            <a:extLst>
              <a:ext uri="{FF2B5EF4-FFF2-40B4-BE49-F238E27FC236}">
                <a16:creationId xmlns:a16="http://schemas.microsoft.com/office/drawing/2014/main" id="{2848C9EE-0DB5-8A49-B158-E2CD86E1C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838" y="1899277"/>
            <a:ext cx="5763699" cy="39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3 Science-Backed Lessons From Albert Einstein on How to Become a Better  Student of the World | Inc.com">
            <a:extLst>
              <a:ext uri="{FF2B5EF4-FFF2-40B4-BE49-F238E27FC236}">
                <a16:creationId xmlns:a16="http://schemas.microsoft.com/office/drawing/2014/main" id="{C31E108C-D153-FB40-B0D4-AA3D65DD7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51"/>
          <a:stretch/>
        </p:blipFill>
        <p:spPr bwMode="auto">
          <a:xfrm>
            <a:off x="6205728" y="1899277"/>
            <a:ext cx="5763699" cy="39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enchmark">
            <a:extLst>
              <a:ext uri="{FF2B5EF4-FFF2-40B4-BE49-F238E27FC236}">
                <a16:creationId xmlns:a16="http://schemas.microsoft.com/office/drawing/2014/main" id="{A56774B5-2605-3341-B1E6-E2C243253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0187"/>
          <a:stretch/>
        </p:blipFill>
        <p:spPr bwMode="auto">
          <a:xfrm>
            <a:off x="1561473" y="268172"/>
            <a:ext cx="9434814" cy="121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97E37E-29A9-0F46-8EF6-1B04DDCA1C3B}"/>
              </a:ext>
            </a:extLst>
          </p:cNvPr>
          <p:cNvSpPr/>
          <p:nvPr/>
        </p:nvSpPr>
        <p:spPr>
          <a:xfrm>
            <a:off x="6283958" y="1974485"/>
            <a:ext cx="5607237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</a:b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“Not everything that can be counted counts, and not everything that counts can be counted.”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"/>
                <a:ea typeface="+mn-ea"/>
                <a:cs typeface="+mn-cs"/>
              </a:rPr>
              <a:t>			- Einstein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967BAD-4925-1D44-AADD-8226AC1E29E0}"/>
              </a:ext>
            </a:extLst>
          </p:cNvPr>
          <p:cNvSpPr txBox="1"/>
          <p:nvPr/>
        </p:nvSpPr>
        <p:spPr>
          <a:xfrm>
            <a:off x="222572" y="2102108"/>
            <a:ext cx="5873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“What gets measured gets managed”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- Drucker</a:t>
            </a:r>
          </a:p>
        </p:txBody>
      </p:sp>
    </p:spTree>
    <p:extLst>
      <p:ext uri="{BB962C8B-B14F-4D97-AF65-F5344CB8AC3E}">
        <p14:creationId xmlns:p14="http://schemas.microsoft.com/office/powerpoint/2010/main" val="331460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44A267-1CE0-414C-987A-A0890262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Where and what: Let’s be crystal clear!</a:t>
            </a:r>
            <a:br>
              <a:rPr lang="en-US" dirty="0"/>
            </a:br>
            <a:r>
              <a:rPr lang="en-US" sz="3100" dirty="0"/>
              <a:t>Study must not preempt action.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0D9BD1-5CC5-4535-B379-81E2F3CC8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Needs Study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ACDC65-C25F-4B31-9A3F-341CBAC674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337129" marR="0" lvl="0" indent="-337129" algn="l" defTabSz="4495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Logistics based screening delivery</a:t>
            </a:r>
          </a:p>
          <a:p>
            <a:r>
              <a:rPr lang="en-US" dirty="0"/>
              <a:t>Marketing on-time screening: Gen X Y Z</a:t>
            </a:r>
          </a:p>
          <a:p>
            <a:r>
              <a:rPr lang="en-US" dirty="0"/>
              <a:t>More granular information on behavior around age 40 for high risk and age 45 for average risk.</a:t>
            </a:r>
          </a:p>
          <a:p>
            <a:r>
              <a:rPr lang="en-US" dirty="0"/>
              <a:t>Benchmarking 40/45</a:t>
            </a:r>
          </a:p>
          <a:p>
            <a:pPr marL="337129" marR="0" lvl="0" indent="-337129" algn="l" defTabSz="4495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Delivering on data mining&gt; 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Informatics</a:t>
            </a:r>
          </a:p>
          <a:p>
            <a:r>
              <a:rPr lang="en-US" dirty="0"/>
              <a:t>Modeling: flatten the curve</a:t>
            </a:r>
          </a:p>
          <a:p>
            <a:r>
              <a:rPr lang="en-US" dirty="0"/>
              <a:t>How and via which route do we communicate about CRC to 35-45 </a:t>
            </a:r>
            <a:r>
              <a:rPr lang="en-US" dirty="0" err="1"/>
              <a:t>yo</a:t>
            </a:r>
            <a:r>
              <a:rPr lang="en-US" dirty="0"/>
              <a:t>?</a:t>
            </a:r>
          </a:p>
          <a:p>
            <a:r>
              <a:rPr lang="en-US" dirty="0"/>
              <a:t>Study ongoing implementation efforts for continuous improvement.  “ Mark Twain”</a:t>
            </a:r>
          </a:p>
          <a:p>
            <a:r>
              <a:rPr lang="en-US" dirty="0"/>
              <a:t>Etiology of EAO</a:t>
            </a:r>
          </a:p>
          <a:p>
            <a:r>
              <a:rPr lang="en-US" dirty="0"/>
              <a:t>Lead time messaging effects on health disparities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906D1A-330E-42ED-86D3-238366AC1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Needs implementation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864829-5666-4DE1-9068-B563AD6F0FC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High risk messaging to age 35-40</a:t>
            </a:r>
          </a:p>
          <a:p>
            <a:r>
              <a:rPr lang="en-US" dirty="0"/>
              <a:t>Average risk message to 40-45</a:t>
            </a:r>
          </a:p>
          <a:p>
            <a:r>
              <a:rPr lang="en-US" dirty="0"/>
              <a:t>Implementation of family history collection as a benchmark</a:t>
            </a:r>
          </a:p>
          <a:p>
            <a:r>
              <a:rPr lang="en-US" dirty="0"/>
              <a:t>Education to all around the signs and </a:t>
            </a:r>
            <a:r>
              <a:rPr lang="en-US" dirty="0" err="1"/>
              <a:t>sx</a:t>
            </a:r>
            <a:r>
              <a:rPr lang="en-US" dirty="0"/>
              <a:t> of CRC sporadic.  Reduce delays</a:t>
            </a:r>
          </a:p>
          <a:p>
            <a:r>
              <a:rPr lang="en-US" dirty="0"/>
              <a:t>Making appointment in advance for your screenings</a:t>
            </a:r>
          </a:p>
          <a:p>
            <a:r>
              <a:rPr lang="en-US" dirty="0"/>
              <a:t>Data mining </a:t>
            </a:r>
            <a:r>
              <a:rPr lang="en-US" dirty="0">
                <a:sym typeface="Wingdings" panose="05000000000000000000" pitchFamily="2" charset="2"/>
              </a:rPr>
              <a:t> Pt scheduling </a:t>
            </a:r>
          </a:p>
          <a:p>
            <a:r>
              <a:rPr lang="en-US" dirty="0" err="1">
                <a:sym typeface="Wingdings" panose="05000000000000000000" pitchFamily="2" charset="2"/>
              </a:rPr>
              <a:t>Covid</a:t>
            </a:r>
            <a:r>
              <a:rPr lang="en-US" dirty="0">
                <a:sym typeface="Wingdings" panose="05000000000000000000" pitchFamily="2" charset="2"/>
              </a:rPr>
              <a:t> 19 plan to maintain screenings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59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47A2-F273-4A75-AFFA-BC725A1E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</a:t>
            </a:r>
            <a:r>
              <a:rPr lang="en-US" sz="5400" b="1" u="sng" dirty="0"/>
              <a:t>DO</a:t>
            </a:r>
            <a:r>
              <a:rPr lang="en-US" dirty="0"/>
              <a:t> have to do.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F4C6-BE55-4346-A174-31F56ACDF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Pivot to an on-time vs sometime screen paradigm</a:t>
            </a:r>
          </a:p>
          <a:p>
            <a:r>
              <a:rPr lang="en-US" dirty="0"/>
              <a:t>Expand thinking into the logistics of how to achieve  on-time</a:t>
            </a:r>
          </a:p>
          <a:p>
            <a:r>
              <a:rPr lang="en-US" dirty="0"/>
              <a:t>Lead time messaging enough?  Doubtful</a:t>
            </a:r>
          </a:p>
          <a:p>
            <a:r>
              <a:rPr lang="en-US" dirty="0"/>
              <a:t>Develop/”mine” data: insurers, health systems, Medicaid </a:t>
            </a:r>
          </a:p>
          <a:p>
            <a:r>
              <a:rPr lang="en-US" dirty="0"/>
              <a:t>Embrace new screening options</a:t>
            </a:r>
          </a:p>
          <a:p>
            <a:r>
              <a:rPr lang="en-US" dirty="0"/>
              <a:t>Go all in on 45!!! </a:t>
            </a:r>
          </a:p>
          <a:p>
            <a:r>
              <a:rPr lang="en-US" dirty="0"/>
              <a:t>Re prioritize high risk at 40</a:t>
            </a:r>
          </a:p>
          <a:p>
            <a:r>
              <a:rPr lang="en-US" dirty="0"/>
              <a:t>Quit blaming our targets</a:t>
            </a:r>
          </a:p>
          <a:p>
            <a:r>
              <a:rPr lang="en-US" dirty="0"/>
              <a:t>Benchmark Cancer Family History</a:t>
            </a:r>
          </a:p>
        </p:txBody>
      </p:sp>
      <p:pic>
        <p:nvPicPr>
          <p:cNvPr id="5" name="Graphic 4" descr="Flashlight">
            <a:extLst>
              <a:ext uri="{FF2B5EF4-FFF2-40B4-BE49-F238E27FC236}">
                <a16:creationId xmlns:a16="http://schemas.microsoft.com/office/drawing/2014/main" id="{D634E1FA-E4B9-4AF1-9443-62EA43219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842394">
            <a:off x="5034357" y="3782509"/>
            <a:ext cx="1545888" cy="1545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1E4D87-C3E5-4BF1-B246-CD634DEB27D1}"/>
              </a:ext>
            </a:extLst>
          </p:cNvPr>
          <p:cNvSpPr txBox="1"/>
          <p:nvPr/>
        </p:nvSpPr>
        <p:spPr>
          <a:xfrm>
            <a:off x="4450815" y="6253640"/>
            <a:ext cx="3857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Professional, Ethical, Moral, obligation</a:t>
            </a:r>
          </a:p>
        </p:txBody>
      </p:sp>
    </p:spTree>
    <p:extLst>
      <p:ext uri="{BB962C8B-B14F-4D97-AF65-F5344CB8AC3E}">
        <p14:creationId xmlns:p14="http://schemas.microsoft.com/office/powerpoint/2010/main" val="393691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>
            <a:extLst>
              <a:ext uri="{FF2B5EF4-FFF2-40B4-BE49-F238E27FC236}">
                <a16:creationId xmlns:a16="http://schemas.microsoft.com/office/drawing/2014/main" id="{207A691E-FF6C-450C-8902-40BC32FC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pPr marL="0" marR="0" lvl="0" indent="0" defTabSz="449505" fontAlgn="auto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tabLst/>
              <a:defRPr/>
            </a:pPr>
            <a:br>
              <a:rPr kumimoji="0" lang="en-US" sz="4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4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faces of colorectal cancer are changing….. …………we must adapt our approach!</a:t>
            </a:r>
            <a:br>
              <a:rPr kumimoji="0" lang="en-US" sz="4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3600" b="0" i="0" u="none" strike="noStrike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A complementary, not competitive, messaging strategy</a:t>
            </a:r>
            <a:br>
              <a:rPr kumimoji="0" lang="en-US" sz="4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lang="en-US" dirty="0"/>
          </a:p>
        </p:txBody>
      </p:sp>
      <p:pic>
        <p:nvPicPr>
          <p:cNvPr id="1026" name="Picture 2" descr="Golden Globes group gives away $2.8 million in show proceeds | Taiwan News">
            <a:extLst>
              <a:ext uri="{FF2B5EF4-FFF2-40B4-BE49-F238E27FC236}">
                <a16:creationId xmlns:a16="http://schemas.microsoft.com/office/drawing/2014/main" id="{C1F44929-A6C4-264F-B22E-EB33EBC4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984" y="2405597"/>
            <a:ext cx="5933016" cy="394545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1EDC02-D0D0-BB4D-A618-42DB2A112BEF}"/>
              </a:ext>
            </a:extLst>
          </p:cNvPr>
          <p:cNvSpPr txBox="1"/>
          <p:nvPr/>
        </p:nvSpPr>
        <p:spPr>
          <a:xfrm>
            <a:off x="6807202" y="1812925"/>
            <a:ext cx="5933017" cy="5130800"/>
          </a:xfrm>
          <a:prstGeom prst="rect">
            <a:avLst/>
          </a:prstGeom>
        </p:spPr>
        <p:txBody>
          <a:bodyPr vert="horz" lIns="101882" tIns="50941" rIns="101882" bIns="50941" rtlCol="0">
            <a:normAutofit fontScale="62500" lnSpcReduction="20000"/>
          </a:bodyPr>
          <a:lstStyle/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Lead time messaging</a:t>
            </a: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On-time screening</a:t>
            </a: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Whitney F Jones, MD</a:t>
            </a: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coloncancerpreventionproject.org</a:t>
            </a: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Upstream Health Strategies, LLC</a:t>
            </a: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EAO-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FHx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NCCRT taskforce</a:t>
            </a: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October 27, 2020</a:t>
            </a: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495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557E9155-AC46-4641-B196-8341D904F5B1}"/>
              </a:ext>
            </a:extLst>
          </p:cNvPr>
          <p:cNvCxnSpPr>
            <a:cxnSpLocks/>
          </p:cNvCxnSpPr>
          <p:nvPr/>
        </p:nvCxnSpPr>
        <p:spPr>
          <a:xfrm rot="5400000">
            <a:off x="6847842" y="2497037"/>
            <a:ext cx="1046480" cy="59944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81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problem of living inside echo chambers">
            <a:extLst>
              <a:ext uri="{FF2B5EF4-FFF2-40B4-BE49-F238E27FC236}">
                <a16:creationId xmlns:a16="http://schemas.microsoft.com/office/drawing/2014/main" id="{03A07988-15ED-4C73-BDA0-08094419B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4" b="11100"/>
          <a:stretch/>
        </p:blipFill>
        <p:spPr bwMode="auto">
          <a:xfrm>
            <a:off x="6083786" y="0"/>
            <a:ext cx="6261330" cy="3763997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ips for Keeping on Time During the IELTS Test | IELTS Latin America">
            <a:extLst>
              <a:ext uri="{FF2B5EF4-FFF2-40B4-BE49-F238E27FC236}">
                <a16:creationId xmlns:a16="http://schemas.microsoft.com/office/drawing/2014/main" id="{83A1C475-1691-4D2C-9B56-413842FE4C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9" r="5364" b="1"/>
          <a:stretch/>
        </p:blipFill>
        <p:spPr bwMode="auto">
          <a:xfrm>
            <a:off x="6089904" y="2487166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0597A9-9B33-4A6F-87AB-2E445F388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5" y="242094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Critical questions for potential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A70F5-FCBC-42EE-B15B-FE4DE72AD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031" y="1894902"/>
            <a:ext cx="5261603" cy="4807648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Is on-time screening time important? 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Too hard to measure?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Not critical?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We can’t do family history well?</a:t>
            </a:r>
          </a:p>
          <a:p>
            <a:r>
              <a:rPr lang="en-US" dirty="0">
                <a:solidFill>
                  <a:srgbClr val="000000"/>
                </a:solidFill>
              </a:rPr>
              <a:t>Opportunities for CRC prevention if 80% achieved on time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 disparities, high risk, normal risk</a:t>
            </a:r>
          </a:p>
          <a:p>
            <a:r>
              <a:rPr lang="en-US" dirty="0">
                <a:solidFill>
                  <a:srgbClr val="000000"/>
                </a:solidFill>
              </a:rPr>
              <a:t>How to screen those not engaged with health system? </a:t>
            </a:r>
          </a:p>
          <a:p>
            <a:r>
              <a:rPr lang="en-US" dirty="0">
                <a:solidFill>
                  <a:srgbClr val="000000"/>
                </a:solidFill>
              </a:rPr>
              <a:t>Best way to inform around sporadic EAO CRC?</a:t>
            </a:r>
          </a:p>
          <a:p>
            <a:r>
              <a:rPr lang="en-US" dirty="0">
                <a:solidFill>
                  <a:srgbClr val="000000"/>
                </a:solidFill>
              </a:rPr>
              <a:t>Do we believe in genetics&gt;?  Why do we use so little?</a:t>
            </a:r>
          </a:p>
        </p:txBody>
      </p:sp>
    </p:spTree>
    <p:extLst>
      <p:ext uri="{BB962C8B-B14F-4D97-AF65-F5344CB8AC3E}">
        <p14:creationId xmlns:p14="http://schemas.microsoft.com/office/powerpoint/2010/main" val="188059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9">
            <a:extLst>
              <a:ext uri="{FF2B5EF4-FFF2-40B4-BE49-F238E27FC236}">
                <a16:creationId xmlns:a16="http://schemas.microsoft.com/office/drawing/2014/main" id="{33F65F19-F54A-0D4F-9906-E2D41DE18021}"/>
              </a:ext>
            </a:extLst>
          </p:cNvPr>
          <p:cNvSpPr/>
          <p:nvPr/>
        </p:nvSpPr>
        <p:spPr>
          <a:xfrm>
            <a:off x="2188464" y="6065438"/>
            <a:ext cx="7687056" cy="31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66564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102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From: Colorectal Cancer Incidence Patterns in the United States, 1974–2013</a:t>
            </a:r>
            <a:r>
              <a:rPr kumimoji="0" lang="en-US" sz="102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J</a:t>
            </a:r>
            <a:r>
              <a:rPr kumimoji="0" sz="102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Natl Cancer Inst. 2017;109(8). doi:10.1093/</a:t>
            </a:r>
            <a:r>
              <a:rPr kumimoji="0" sz="1024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jnci</a:t>
            </a:r>
            <a:r>
              <a:rPr kumimoji="0" sz="102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/djw322</a:t>
            </a:r>
            <a:r>
              <a:rPr kumimoji="0" lang="en-US" sz="102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r>
              <a:rPr kumimoji="0" sz="1024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© The Author 2017. Published by Oxford University Press. </a:t>
            </a:r>
          </a:p>
        </p:txBody>
      </p:sp>
      <p:sp>
        <p:nvSpPr>
          <p:cNvPr id="3" name="Shape 130">
            <a:extLst>
              <a:ext uri="{FF2B5EF4-FFF2-40B4-BE49-F238E27FC236}">
                <a16:creationId xmlns:a16="http://schemas.microsoft.com/office/drawing/2014/main" id="{B7253D6D-8DED-444B-85D8-0B36BE3DD652}"/>
              </a:ext>
            </a:extLst>
          </p:cNvPr>
          <p:cNvSpPr/>
          <p:nvPr/>
        </p:nvSpPr>
        <p:spPr>
          <a:xfrm>
            <a:off x="1993392" y="603504"/>
            <a:ext cx="8010144" cy="5961888"/>
          </a:xfrm>
          <a:prstGeom prst="rect">
            <a:avLst/>
          </a:prstGeom>
          <a:ln w="25400">
            <a:solidFill>
              <a:srgbClr val="F2F2F2"/>
            </a:solidFill>
          </a:ln>
        </p:spPr>
        <p:txBody>
          <a:bodyPr lIns="26001" tIns="26001" rIns="26001" bIns="26001" anchor="ctr"/>
          <a:lstStyle/>
          <a:p>
            <a:pPr marL="0" marR="0" lvl="0" indent="0" algn="ctr" defTabSz="66564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kumimoji="0" sz="1228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hape 131">
            <a:extLst>
              <a:ext uri="{FF2B5EF4-FFF2-40B4-BE49-F238E27FC236}">
                <a16:creationId xmlns:a16="http://schemas.microsoft.com/office/drawing/2014/main" id="{3364773C-819B-A545-9EA0-38629C0C2796}"/>
              </a:ext>
            </a:extLst>
          </p:cNvPr>
          <p:cNvSpPr/>
          <p:nvPr/>
        </p:nvSpPr>
        <p:spPr>
          <a:xfrm>
            <a:off x="1993392" y="5977862"/>
            <a:ext cx="8010144" cy="0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23400" tIns="23400" rIns="23400" bIns="23400"/>
          <a:lstStyle/>
          <a:p>
            <a:pPr marL="0" marR="0" lvl="0" indent="0" algn="ctr" defTabSz="29901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9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Helvetica"/>
              <a:sym typeface="Helvetica Light"/>
            </a:endParaRPr>
          </a:p>
        </p:txBody>
      </p:sp>
      <p:pic>
        <p:nvPicPr>
          <p:cNvPr id="5" name="image3.png">
            <a:extLst>
              <a:ext uri="{FF2B5EF4-FFF2-40B4-BE49-F238E27FC236}">
                <a16:creationId xmlns:a16="http://schemas.microsoft.com/office/drawing/2014/main" id="{314F9821-C2DC-A342-8D80-1F62B5CD3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464" y="880137"/>
            <a:ext cx="7504176" cy="480990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8CFC20-4E8D-C341-BE82-B82A37018662}"/>
              </a:ext>
            </a:extLst>
          </p:cNvPr>
          <p:cNvSpPr/>
          <p:nvPr/>
        </p:nvSpPr>
        <p:spPr>
          <a:xfrm>
            <a:off x="1649185" y="772184"/>
            <a:ext cx="8678635" cy="17449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3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D30A7E7-54E3-4D9B-A7BD-79DDDA97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635" y="274638"/>
            <a:ext cx="12389005" cy="1143000"/>
          </a:xfrm>
        </p:spPr>
        <p:txBody>
          <a:bodyPr>
            <a:normAutofit/>
          </a:bodyPr>
          <a:lstStyle/>
          <a:p>
            <a:r>
              <a:rPr lang="en-US" sz="2400" dirty="0"/>
              <a:t>The odds are </a:t>
            </a:r>
            <a:r>
              <a:rPr lang="en-US" sz="2800" dirty="0"/>
              <a:t>NOT</a:t>
            </a:r>
            <a:r>
              <a:rPr lang="en-US" sz="2400" dirty="0"/>
              <a:t> in your favor (until you are 55)               How many must we reach?</a:t>
            </a:r>
            <a:endParaRPr lang="en-US" sz="20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460ACCC-AB6C-42EE-A9A9-F9C2A49819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0381" y="1677639"/>
            <a:ext cx="5658881" cy="5130800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6988731-C87E-4C22-A16B-3AC7E4739D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19747" y="1797373"/>
            <a:ext cx="4786321" cy="4891332"/>
          </a:xfr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935FD2-2126-4591-8773-7FFA209563A9}"/>
              </a:ext>
            </a:extLst>
          </p:cNvPr>
          <p:cNvCxnSpPr>
            <a:cxnSpLocks/>
          </p:cNvCxnSpPr>
          <p:nvPr/>
        </p:nvCxnSpPr>
        <p:spPr>
          <a:xfrm flipV="1">
            <a:off x="1795346" y="4243039"/>
            <a:ext cx="3139069" cy="4014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F736BCE-6AC0-4566-8E80-9A88AA0E4BB4}"/>
              </a:ext>
            </a:extLst>
          </p:cNvPr>
          <p:cNvSpPr txBox="1"/>
          <p:nvPr/>
        </p:nvSpPr>
        <p:spPr>
          <a:xfrm>
            <a:off x="4891088" y="4058373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?? 45-49</a:t>
            </a:r>
          </a:p>
          <a:p>
            <a:r>
              <a:rPr lang="en-US" sz="1200" dirty="0"/>
              <a:t>Avg risk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510558-FE10-4F07-8929-1313C188442A}"/>
              </a:ext>
            </a:extLst>
          </p:cNvPr>
          <p:cNvCxnSpPr>
            <a:cxnSpLocks/>
          </p:cNvCxnSpPr>
          <p:nvPr/>
        </p:nvCxnSpPr>
        <p:spPr>
          <a:xfrm flipV="1">
            <a:off x="1794060" y="3847752"/>
            <a:ext cx="3097028" cy="6489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9F8BAA1-7EF8-42C1-86F7-51477FA32C7F}"/>
              </a:ext>
            </a:extLst>
          </p:cNvPr>
          <p:cNvSpPr txBox="1"/>
          <p:nvPr/>
        </p:nvSpPr>
        <p:spPr>
          <a:xfrm>
            <a:off x="4891088" y="3596708"/>
            <a:ext cx="84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High risk </a:t>
            </a:r>
          </a:p>
          <a:p>
            <a:r>
              <a:rPr lang="en-US" sz="1200" dirty="0"/>
              <a:t>@ age 40?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12A317-EE41-4B1A-B97C-FE090E7F6211}"/>
              </a:ext>
            </a:extLst>
          </p:cNvPr>
          <p:cNvSpPr/>
          <p:nvPr/>
        </p:nvSpPr>
        <p:spPr>
          <a:xfrm rot="20917271">
            <a:off x="4054689" y="3525110"/>
            <a:ext cx="2462035" cy="1075253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Free Vector | A person relaxing at home illustration">
            <a:extLst>
              <a:ext uri="{FF2B5EF4-FFF2-40B4-BE49-F238E27FC236}">
                <a16:creationId xmlns:a16="http://schemas.microsoft.com/office/drawing/2014/main" id="{66D2F148-62F4-4E4B-9E83-B2F199C5DE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4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A8250-FED4-4A6A-83E4-0DB4BFA88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What we </a:t>
            </a:r>
            <a:r>
              <a:rPr lang="en-US" b="1" u="sng">
                <a:solidFill>
                  <a:srgbClr val="000000"/>
                </a:solidFill>
              </a:rPr>
              <a:t>don’t</a:t>
            </a:r>
            <a:r>
              <a:rPr lang="en-US">
                <a:solidFill>
                  <a:srgbClr val="000000"/>
                </a:solidFill>
              </a:rPr>
              <a:t> have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8F84A-2FF0-4E1F-9301-CA31E8543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Develop new guidelines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Redefine elevated risk groups</a:t>
            </a:r>
          </a:p>
          <a:p>
            <a:r>
              <a:rPr lang="en-US" dirty="0">
                <a:solidFill>
                  <a:srgbClr val="000000"/>
                </a:solidFill>
              </a:rPr>
              <a:t>Deal with 50  vs 45 vs states</a:t>
            </a:r>
          </a:p>
          <a:p>
            <a:r>
              <a:rPr lang="en-US" dirty="0">
                <a:solidFill>
                  <a:srgbClr val="000000"/>
                </a:solidFill>
              </a:rPr>
              <a:t>Study if guidelines work</a:t>
            </a:r>
          </a:p>
          <a:p>
            <a:r>
              <a:rPr lang="en-US" dirty="0">
                <a:solidFill>
                  <a:srgbClr val="000000"/>
                </a:solidFill>
              </a:rPr>
              <a:t>Invent Cancer Family History</a:t>
            </a:r>
          </a:p>
          <a:p>
            <a:r>
              <a:rPr lang="en-US" dirty="0">
                <a:solidFill>
                  <a:srgbClr val="000000"/>
                </a:solidFill>
              </a:rPr>
              <a:t>Figure out if marketing works</a:t>
            </a:r>
          </a:p>
          <a:p>
            <a:r>
              <a:rPr lang="en-US" dirty="0">
                <a:solidFill>
                  <a:srgbClr val="000000"/>
                </a:solidFill>
              </a:rPr>
              <a:t>Develop new testing options</a:t>
            </a:r>
          </a:p>
        </p:txBody>
      </p:sp>
    </p:spTree>
    <p:extLst>
      <p:ext uri="{BB962C8B-B14F-4D97-AF65-F5344CB8AC3E}">
        <p14:creationId xmlns:p14="http://schemas.microsoft.com/office/powerpoint/2010/main" val="21478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80FA-4D06-4CDD-BF26-FD23BC52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age 50 CRC: Timeline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029C7-1120-4E04-8238-1E1C445B6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Optimistic we find out </a:t>
            </a:r>
            <a:r>
              <a:rPr lang="en-US" sz="3600" dirty="0"/>
              <a:t>why</a:t>
            </a:r>
            <a:r>
              <a:rPr lang="en-US" dirty="0"/>
              <a:t> within 10 yrs. </a:t>
            </a:r>
          </a:p>
          <a:p>
            <a:pPr lvl="1"/>
            <a:r>
              <a:rPr lang="en-US" dirty="0"/>
              <a:t>so we can, if able, counteract the cause</a:t>
            </a:r>
          </a:p>
          <a:p>
            <a:r>
              <a:rPr lang="en-US" dirty="0"/>
              <a:t>Millions of people are at risk now and WILL be impacted for the next 40 yrs. even if we figure this out in the next 10 yrs.</a:t>
            </a:r>
          </a:p>
          <a:p>
            <a:r>
              <a:rPr lang="en-US" dirty="0"/>
              <a:t>When we find out why, how skilled are we at communicating  people in their 20s, 30s, 40s? </a:t>
            </a:r>
          </a:p>
          <a:p>
            <a:pPr lvl="1"/>
            <a:r>
              <a:rPr lang="en-US" dirty="0"/>
              <a:t>Avoid something, take something, take action earlier</a:t>
            </a:r>
          </a:p>
          <a:p>
            <a:r>
              <a:rPr lang="en-US" sz="4000" dirty="0">
                <a:solidFill>
                  <a:schemeClr val="accent1"/>
                </a:solidFill>
              </a:rPr>
              <a:t>45</a:t>
            </a:r>
            <a:r>
              <a:rPr lang="en-US" dirty="0">
                <a:solidFill>
                  <a:schemeClr val="accent1"/>
                </a:solidFill>
              </a:rPr>
              <a:t> coming soon for all  -  are we ready to take full advantage?</a:t>
            </a:r>
          </a:p>
          <a:p>
            <a:r>
              <a:rPr lang="en-US" dirty="0"/>
              <a:t>Covid-19 lessons – if we know, why are we STILL not acting, albeit imperfectly.  How will we be judged?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7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A723B-DA5A-4821-92E2-3FFD19402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Working the problem backwards</a:t>
            </a:r>
            <a:br>
              <a:rPr lang="en-US" sz="4800" dirty="0"/>
            </a:br>
            <a:r>
              <a:rPr lang="en-US" sz="4800" dirty="0">
                <a:solidFill>
                  <a:schemeClr val="accent1"/>
                </a:solidFill>
              </a:rPr>
              <a:t>~ 100 </a:t>
            </a:r>
            <a:r>
              <a:rPr lang="en-US" sz="4000" dirty="0">
                <a:solidFill>
                  <a:schemeClr val="accent1"/>
                </a:solidFill>
              </a:rPr>
              <a:t>million are at risk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23D5-391F-421C-B1DF-EAF156783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90" y="1466387"/>
            <a:ext cx="10972800" cy="52108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do we want to behavior to occur?</a:t>
            </a:r>
          </a:p>
          <a:p>
            <a:r>
              <a:rPr lang="en-US" dirty="0"/>
              <a:t>How many messages does it take to get a screening done?</a:t>
            </a:r>
          </a:p>
          <a:p>
            <a:r>
              <a:rPr lang="en-US" dirty="0"/>
              <a:t>Realistically, how frequently can the message be delivered?</a:t>
            </a:r>
          </a:p>
          <a:p>
            <a:r>
              <a:rPr lang="en-US" dirty="0"/>
              <a:t>High risk ID + compliance = more frequency to average risk</a:t>
            </a:r>
          </a:p>
          <a:p>
            <a:r>
              <a:rPr lang="en-US" dirty="0"/>
              <a:t>Allows more shared decision making for average risk</a:t>
            </a:r>
          </a:p>
          <a:p>
            <a:r>
              <a:rPr lang="en-US" dirty="0"/>
              <a:t>Where do people NOT get their messages?  Provider, health network, insurer, media (traditional or digital). Low health literacy, men?  </a:t>
            </a:r>
          </a:p>
          <a:p>
            <a:endParaRPr lang="en-US" dirty="0"/>
          </a:p>
          <a:p>
            <a:r>
              <a:rPr lang="en-US" b="1" dirty="0"/>
              <a:t>HUGE</a:t>
            </a:r>
            <a:r>
              <a:rPr lang="en-US" dirty="0"/>
              <a:t> potential to </a:t>
            </a:r>
            <a:r>
              <a:rPr lang="en-US" b="1" u="sng" dirty="0"/>
              <a:t>better addresses health equity + disparities</a:t>
            </a:r>
          </a:p>
          <a:p>
            <a:endParaRPr lang="en-US" dirty="0"/>
          </a:p>
          <a:p>
            <a:r>
              <a:rPr lang="en-US" dirty="0"/>
              <a:t>How to communicate as we solve EAO CRC etiology puzzle?</a:t>
            </a:r>
          </a:p>
        </p:txBody>
      </p:sp>
      <p:pic>
        <p:nvPicPr>
          <p:cNvPr id="2050" name="Picture 2" descr="MTurk Weekly Bonus! - CrowdSurf Work">
            <a:extLst>
              <a:ext uri="{FF2B5EF4-FFF2-40B4-BE49-F238E27FC236}">
                <a16:creationId xmlns:a16="http://schemas.microsoft.com/office/drawing/2014/main" id="{EE5B19DE-71D3-4403-8A57-84ED05A28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947" y="2384243"/>
            <a:ext cx="1516911" cy="132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58512A8A-5BA1-43C1-A5C0-011E9EB5C32D}"/>
              </a:ext>
            </a:extLst>
          </p:cNvPr>
          <p:cNvCxnSpPr>
            <a:cxnSpLocks/>
          </p:cNvCxnSpPr>
          <p:nvPr/>
        </p:nvCxnSpPr>
        <p:spPr>
          <a:xfrm>
            <a:off x="9962811" y="2992688"/>
            <a:ext cx="484136" cy="28885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Megaphone1">
            <a:extLst>
              <a:ext uri="{FF2B5EF4-FFF2-40B4-BE49-F238E27FC236}">
                <a16:creationId xmlns:a16="http://schemas.microsoft.com/office/drawing/2014/main" id="{E701DD49-5D0B-4797-B71B-1F58A4DEE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4879" y="4921129"/>
            <a:ext cx="2119675" cy="2119675"/>
          </a:xfrm>
          <a:prstGeom prst="rect">
            <a:avLst/>
          </a:prstGeom>
        </p:spPr>
      </p:pic>
      <p:pic>
        <p:nvPicPr>
          <p:cNvPr id="1026" name="Picture 2" descr="Wyoming Enacts Non-Uniform 10-Year UCC Effective Life">
            <a:extLst>
              <a:ext uri="{FF2B5EF4-FFF2-40B4-BE49-F238E27FC236}">
                <a16:creationId xmlns:a16="http://schemas.microsoft.com/office/drawing/2014/main" id="{C93A112A-E1A5-4B4E-8CA0-CC7F9F901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278" y="160836"/>
            <a:ext cx="1364512" cy="137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515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0642-2A18-4E0E-9A45-B438C78A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508954" cy="1722068"/>
          </a:xfrm>
        </p:spPr>
        <p:txBody>
          <a:bodyPr>
            <a:normAutofit/>
          </a:bodyPr>
          <a:lstStyle/>
          <a:p>
            <a:pPr lvl="0" algn="l" defTabSz="914400">
              <a:spcBef>
                <a:spcPts val="0"/>
              </a:spcBef>
              <a:defRPr/>
            </a:pPr>
            <a:r>
              <a:rPr lang="en-US" sz="4800" dirty="0"/>
              <a:t>Marketing essentials</a:t>
            </a:r>
            <a:br>
              <a:rPr lang="en-US" dirty="0"/>
            </a:br>
            <a:endParaRPr lang="en-US" b="1" u="sng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9FD236E-99B3-4FDA-96F8-3FB480E624B4}"/>
              </a:ext>
            </a:extLst>
          </p:cNvPr>
          <p:cNvSpPr/>
          <p:nvPr/>
        </p:nvSpPr>
        <p:spPr>
          <a:xfrm>
            <a:off x="1572322" y="2782229"/>
            <a:ext cx="3869474" cy="22153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22A64-C8E1-4B31-8B58-93E236F59315}"/>
              </a:ext>
            </a:extLst>
          </p:cNvPr>
          <p:cNvSpPr txBox="1"/>
          <p:nvPr/>
        </p:nvSpPr>
        <p:spPr>
          <a:xfrm>
            <a:off x="3002113" y="2412895"/>
            <a:ext cx="10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Message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1A0232-00D1-434E-8B12-0F1084D871A3}"/>
              </a:ext>
            </a:extLst>
          </p:cNvPr>
          <p:cNvSpPr txBox="1"/>
          <p:nvPr/>
        </p:nvSpPr>
        <p:spPr>
          <a:xfrm>
            <a:off x="906868" y="5097073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4B48F1-0B26-47C5-B3A5-60FB8BCB072A}"/>
              </a:ext>
            </a:extLst>
          </p:cNvPr>
          <p:cNvSpPr txBox="1"/>
          <p:nvPr/>
        </p:nvSpPr>
        <p:spPr>
          <a:xfrm>
            <a:off x="4821717" y="5097073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A845FB-F554-4866-83EB-4BED8B0ACE5F}"/>
              </a:ext>
            </a:extLst>
          </p:cNvPr>
          <p:cNvSpPr txBox="1"/>
          <p:nvPr/>
        </p:nvSpPr>
        <p:spPr>
          <a:xfrm>
            <a:off x="10257992" y="5047340"/>
            <a:ext cx="1759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Providers: Primary , GYN, GI, ONC,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ADA58C-2C48-4B29-8339-A49BA9E38E0D}"/>
              </a:ext>
            </a:extLst>
          </p:cNvPr>
          <p:cNvSpPr txBox="1"/>
          <p:nvPr/>
        </p:nvSpPr>
        <p:spPr>
          <a:xfrm>
            <a:off x="7994395" y="1665157"/>
            <a:ext cx="137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Targets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943FBD-B561-4A97-9430-CA61A8F2629B}"/>
              </a:ext>
            </a:extLst>
          </p:cNvPr>
          <p:cNvSpPr txBox="1"/>
          <p:nvPr/>
        </p:nvSpPr>
        <p:spPr>
          <a:xfrm>
            <a:off x="8278420" y="2356273"/>
            <a:ext cx="95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8329F6-AE69-48E9-AAC4-0A0197B0621A}"/>
              </a:ext>
            </a:extLst>
          </p:cNvPr>
          <p:cNvSpPr txBox="1"/>
          <p:nvPr/>
        </p:nvSpPr>
        <p:spPr>
          <a:xfrm>
            <a:off x="6447494" y="5097073"/>
            <a:ext cx="165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Insurers</a:t>
            </a:r>
          </a:p>
          <a:p>
            <a:r>
              <a:rPr lang="en-US" dirty="0"/>
              <a:t>Health Systems </a:t>
            </a:r>
          </a:p>
          <a:p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8BE2FDB-899D-4055-A2BA-94B7F15DD4F5}"/>
              </a:ext>
            </a:extLst>
          </p:cNvPr>
          <p:cNvSpPr/>
          <p:nvPr/>
        </p:nvSpPr>
        <p:spPr>
          <a:xfrm>
            <a:off x="4773444" y="4737506"/>
            <a:ext cx="1165897" cy="1088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4EA67C-636C-4F11-9F71-DF431487EBCD}"/>
              </a:ext>
            </a:extLst>
          </p:cNvPr>
          <p:cNvSpPr/>
          <p:nvPr/>
        </p:nvSpPr>
        <p:spPr>
          <a:xfrm>
            <a:off x="732845" y="4812937"/>
            <a:ext cx="1165897" cy="990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1A95B-303C-4964-B083-FA3A97E5F0B6}"/>
              </a:ext>
            </a:extLst>
          </p:cNvPr>
          <p:cNvSpPr txBox="1"/>
          <p:nvPr/>
        </p:nvSpPr>
        <p:spPr>
          <a:xfrm>
            <a:off x="3001600" y="1653657"/>
            <a:ext cx="101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Triad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636CB3D-2870-4CAD-B24F-8D521567B171}"/>
              </a:ext>
            </a:extLst>
          </p:cNvPr>
          <p:cNvSpPr/>
          <p:nvPr/>
        </p:nvSpPr>
        <p:spPr>
          <a:xfrm>
            <a:off x="6822255" y="2782229"/>
            <a:ext cx="3869474" cy="22153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93B361-DC6F-4000-8178-5C153561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34" y="3705249"/>
            <a:ext cx="1902117" cy="774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6555B4-1E33-48FA-9DEA-85C418FB9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32" y="3705248"/>
            <a:ext cx="1902117" cy="7742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AB0840-8D66-4C7D-AE80-30F748142401}"/>
              </a:ext>
            </a:extLst>
          </p:cNvPr>
          <p:cNvSpPr txBox="1"/>
          <p:nvPr/>
        </p:nvSpPr>
        <p:spPr>
          <a:xfrm>
            <a:off x="2578132" y="6157232"/>
            <a:ext cx="772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“perfect” message </a:t>
            </a:r>
            <a:r>
              <a:rPr lang="en-US" sz="1800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@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time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Multiple good/great messages with l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ead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21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1819</Words>
  <Application>Microsoft Office PowerPoint</Application>
  <PresentationFormat>Widescreen</PresentationFormat>
  <Paragraphs>256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Fira Sans</vt:lpstr>
      <vt:lpstr>Helvetica Light</vt:lpstr>
      <vt:lpstr>Open Sans</vt:lpstr>
      <vt:lpstr>open_sansregular</vt:lpstr>
      <vt:lpstr>verdana</vt:lpstr>
      <vt:lpstr>Wingdings</vt:lpstr>
      <vt:lpstr>Office Theme</vt:lpstr>
      <vt:lpstr>1_Office Theme</vt:lpstr>
      <vt:lpstr>2_Office Theme</vt:lpstr>
      <vt:lpstr>5_Office Theme</vt:lpstr>
      <vt:lpstr> The faces of colorectal cancer are changing….. …………we must adapt our approach! A complementary, not competitive, messaging strategy </vt:lpstr>
      <vt:lpstr>PowerPoint Presentation</vt:lpstr>
      <vt:lpstr>Critical questions for potential study</vt:lpstr>
      <vt:lpstr>PowerPoint Presentation</vt:lpstr>
      <vt:lpstr>The odds are NOT in your favor (until you are 55)               How many must we reach?</vt:lpstr>
      <vt:lpstr>What we don’t have to do</vt:lpstr>
      <vt:lpstr>Under age 50 CRC: Timeline considerations</vt:lpstr>
      <vt:lpstr>Working the problem backwards ~ 100 million are at risk</vt:lpstr>
      <vt:lpstr>Marketing essentials </vt:lpstr>
      <vt:lpstr>PowerPoint Presentation</vt:lpstr>
      <vt:lpstr>Timeline of EAO-CRC and average risk CRC Messaging Complementary not competitive</vt:lpstr>
      <vt:lpstr>Needs implementation….STAT!</vt:lpstr>
      <vt:lpstr>Still Lots left to do.</vt:lpstr>
      <vt:lpstr>PowerPoint Presentation</vt:lpstr>
      <vt:lpstr>Big Hairy Audacious PLAN (BHAP) Today, NOW, we have  data, guidelines, screening tools, great messages 80% on time for every risk group              80% in every community                                              </vt:lpstr>
      <vt:lpstr>End of presentation</vt:lpstr>
      <vt:lpstr>Opposing trends within ages 50-59 years</vt:lpstr>
      <vt:lpstr>Tsai M, Xirasagar S, Li Y, de Groen PC. Colonoscopy Screening Among US Adults Aged 40 or Older With a Family History of Colorectal Cancer. Prev Chronic Dis 2015;12:140533.</vt:lpstr>
      <vt:lpstr>Clues in our own writings…….. HRSA DOC. We are messaging too late! https://www.hrsa.gov/enews/past-issues/2019/march-7/colorectal-cancer-screenings</vt:lpstr>
      <vt:lpstr>PowerPoint Presentation</vt:lpstr>
      <vt:lpstr>Where and what: Let’s be crystal clear! Study must not preempt action.</vt:lpstr>
      <vt:lpstr>What we DO have to do.</vt:lpstr>
      <vt:lpstr> The faces of colorectal cancer are changing….. …………we must adapt our approach! A complementary, not competitive, messaging strategy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faces of colorectal cancer are changing….. …………we must adapt our approach! A complementary, not competitive, messaging strategy </dc:title>
  <dc:creator>whit jones</dc:creator>
  <cp:lastModifiedBy>whit jones</cp:lastModifiedBy>
  <cp:revision>10</cp:revision>
  <dcterms:created xsi:type="dcterms:W3CDTF">2020-11-02T17:58:18Z</dcterms:created>
  <dcterms:modified xsi:type="dcterms:W3CDTF">2020-11-03T14:07:54Z</dcterms:modified>
</cp:coreProperties>
</file>