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313" r:id="rId2"/>
    <p:sldId id="314" r:id="rId3"/>
    <p:sldId id="258" r:id="rId4"/>
    <p:sldId id="315" r:id="rId5"/>
    <p:sldId id="259" r:id="rId6"/>
    <p:sldId id="260" r:id="rId7"/>
    <p:sldId id="261" r:id="rId8"/>
    <p:sldId id="262" r:id="rId9"/>
    <p:sldId id="263" r:id="rId10"/>
    <p:sldId id="316" r:id="rId11"/>
    <p:sldId id="264" r:id="rId12"/>
    <p:sldId id="265" r:id="rId13"/>
    <p:sldId id="266" r:id="rId14"/>
    <p:sldId id="267" r:id="rId15"/>
    <p:sldId id="268" r:id="rId16"/>
    <p:sldId id="271" r:id="rId17"/>
    <p:sldId id="272" r:id="rId18"/>
    <p:sldId id="273" r:id="rId19"/>
    <p:sldId id="275" r:id="rId20"/>
    <p:sldId id="276" r:id="rId21"/>
    <p:sldId id="285" r:id="rId22"/>
    <p:sldId id="318" r:id="rId23"/>
    <p:sldId id="287" r:id="rId24"/>
    <p:sldId id="289" r:id="rId25"/>
    <p:sldId id="288" r:id="rId26"/>
    <p:sldId id="291" r:id="rId27"/>
    <p:sldId id="317" r:id="rId28"/>
    <p:sldId id="319" r:id="rId29"/>
    <p:sldId id="320" r:id="rId30"/>
    <p:sldId id="321" r:id="rId31"/>
    <p:sldId id="322" r:id="rId32"/>
    <p:sldId id="325" r:id="rId33"/>
    <p:sldId id="326" r:id="rId34"/>
    <p:sldId id="296" r:id="rId35"/>
  </p:sldIdLst>
  <p:sldSz cx="10058400" cy="7772400"/>
  <p:notesSz cx="6858000" cy="9144000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1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38" autoAdjust="0"/>
    <p:restoredTop sz="94660"/>
  </p:normalViewPr>
  <p:slideViewPr>
    <p:cSldViewPr snapToGrid="0" snapToObjects="1">
      <p:cViewPr>
        <p:scale>
          <a:sx n="67" d="100"/>
          <a:sy n="67" d="100"/>
        </p:scale>
        <p:origin x="-1380" y="-204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842BA-5387-4EA9-8763-CC85321BEDD9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0215B-65DA-4799-9F8F-D9757CDDB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51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Patient is now known to be at elevated risk for pancreatic</a:t>
            </a:r>
            <a:r>
              <a:rPr lang="en-US" baseline="0" dirty="0" smtClean="0"/>
              <a:t> cancer. For breast management, when you refer within your Circle of Care, she will be offered the option of increased surveillance +/- chemoprevention OR risk reducing bilateral mastectomies.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0215B-65DA-4799-9F8F-D9757CDDBB2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0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Without a panel, this patient would not have qualified for breast</a:t>
            </a:r>
            <a:r>
              <a:rPr lang="en-US" baseline="0" dirty="0" smtClean="0"/>
              <a:t> gene testing and we would have missed the opportunity to manage her according to her gene-associated risks. Breast cancer risk up to 84%, ovarian risk up to 27%, pancreatic risk 7%, elevated risk for melanoma.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0215B-65DA-4799-9F8F-D9757CDDBB2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43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She has a clinical dx of FAP/AFAP</a:t>
            </a:r>
            <a:r>
              <a:rPr lang="en-US" baseline="0" dirty="0" smtClean="0"/>
              <a:t> but it is 26 years after her cancer dx and she’s never had molecular testing. Now every person, including children, in her family can have a clear answer about whether they have the syndrome and very high cancer risks or if they DO NOT and are at AVERAGE risk for colon cancer.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0215B-65DA-4799-9F8F-D9757CDDBB2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29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5C966-29D7-BE4C-BDBA-F273B12793E1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3F33-FECA-BF4D-B302-5A232CE73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7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5C966-29D7-BE4C-BDBA-F273B12793E1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3F33-FECA-BF4D-B302-5A232CE73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79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22272" y="352637"/>
            <a:ext cx="2488407" cy="75169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3562" y="352637"/>
            <a:ext cx="7301071" cy="751691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5C966-29D7-BE4C-BDBA-F273B12793E1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3F33-FECA-BF4D-B302-5A232CE73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954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5C966-29D7-BE4C-BDBA-F273B12793E1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3F33-FECA-BF4D-B302-5A232CE73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3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5C966-29D7-BE4C-BDBA-F273B12793E1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3F33-FECA-BF4D-B302-5A232CE73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0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3562" y="2054648"/>
            <a:ext cx="4894738" cy="5814907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5941" y="2054648"/>
            <a:ext cx="4894739" cy="5814907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5C966-29D7-BE4C-BDBA-F273B12793E1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3F33-FECA-BF4D-B302-5A232CE73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3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5C966-29D7-BE4C-BDBA-F273B12793E1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3F33-FECA-BF4D-B302-5A232CE73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92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5C966-29D7-BE4C-BDBA-F273B12793E1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3F33-FECA-BF4D-B302-5A232CE73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6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5C966-29D7-BE4C-BDBA-F273B12793E1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3F33-FECA-BF4D-B302-5A232CE73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27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5C966-29D7-BE4C-BDBA-F273B12793E1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3F33-FECA-BF4D-B302-5A232CE73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06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5C966-29D7-BE4C-BDBA-F273B12793E1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3F33-FECA-BF4D-B302-5A232CE73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4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0"/>
            <a:ext cx="9052560" cy="5129425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5C966-29D7-BE4C-BDBA-F273B12793E1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43F33-FECA-BF4D-B302-5A232CE73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8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yRisk-CME-Speaker-De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4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Risk-CME-Speaker-Deck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66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-Speaker-Deck3-Autumn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541" y="7062952"/>
            <a:ext cx="1190859" cy="70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226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-Speaker-Deck3-Autumn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55" y="7049199"/>
            <a:ext cx="1213945" cy="72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197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-Speaker-Deck3-Autumn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614" y="7031421"/>
            <a:ext cx="1243786" cy="74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774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-Speaker-Deck3-Autumn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283" y="7096160"/>
            <a:ext cx="1135117" cy="67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750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-Speaker-Deck3-Autumn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004" y="7078717"/>
            <a:ext cx="1164396" cy="69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244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-Speaker-Deck3-Autumn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760" y="6968359"/>
            <a:ext cx="1349640" cy="80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942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-Speaker-Deck3-Autumn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752" y="7077376"/>
            <a:ext cx="1166648" cy="69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840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-Speaker-Deck3-Autumn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221" y="7058591"/>
            <a:ext cx="1198179" cy="71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520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-Speaker-Deck3-Autumn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076" y="7047186"/>
            <a:ext cx="1217324" cy="72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549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yRisk-CME-Speaker-Deck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65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-Speaker-Deck3-Autumn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752" y="7077376"/>
            <a:ext cx="1166648" cy="69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974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-Speaker-Deck3-Autumn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004" y="7078717"/>
            <a:ext cx="1164396" cy="69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782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Risk-CME-Speaker-Deck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15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-Speaker-Deck3-Autumn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614" y="7031421"/>
            <a:ext cx="1243786" cy="74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25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-Speaker-Deck3-Autumn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687" y="6999890"/>
            <a:ext cx="1296713" cy="77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783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-Speaker-Deck3-Autumn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393" y="7011630"/>
            <a:ext cx="1277007" cy="76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750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-Speaker-Deck3-Autumn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986" y="7067983"/>
            <a:ext cx="1182414" cy="70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595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Risk-CME-Speaker-Deck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10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01B5B"/>
                </a:solidFill>
              </a:rPr>
              <a:t>56-year-old female patient</a:t>
            </a:r>
          </a:p>
          <a:p>
            <a:r>
              <a:rPr lang="en-US" dirty="0" smtClean="0">
                <a:solidFill>
                  <a:srgbClr val="401B5B"/>
                </a:solidFill>
              </a:rPr>
              <a:t>Seen in GI clinic by Gastroenterologist</a:t>
            </a:r>
          </a:p>
          <a:p>
            <a:r>
              <a:rPr lang="en-US" dirty="0" smtClean="0">
                <a:solidFill>
                  <a:srgbClr val="401B5B"/>
                </a:solidFill>
              </a:rPr>
              <a:t>No personal history of cancer or polyposis</a:t>
            </a:r>
          </a:p>
          <a:p>
            <a:r>
              <a:rPr lang="en-US" dirty="0">
                <a:solidFill>
                  <a:srgbClr val="401B5B"/>
                </a:solidFill>
              </a:rPr>
              <a:t>M</a:t>
            </a:r>
            <a:r>
              <a:rPr lang="en-US" dirty="0" smtClean="0">
                <a:solidFill>
                  <a:srgbClr val="401B5B"/>
                </a:solidFill>
              </a:rPr>
              <a:t>aternal grandmother breast cancer &gt; age 50; 3 maternal aunts breast cancer &gt; age 50</a:t>
            </a:r>
            <a:endParaRPr lang="en-US" dirty="0">
              <a:solidFill>
                <a:srgbClr val="401B5B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058400" cy="95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83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058400" cy="95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2083675"/>
            <a:ext cx="9052560" cy="189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4138447"/>
            <a:ext cx="9061632" cy="171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69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-Speaker-Deck3-Autumn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924" y="7030414"/>
            <a:ext cx="1245476" cy="74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2749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01B5B"/>
                </a:solidFill>
              </a:rPr>
              <a:t>31-year-old female patient</a:t>
            </a:r>
          </a:p>
          <a:p>
            <a:r>
              <a:rPr lang="en-US" dirty="0" smtClean="0">
                <a:solidFill>
                  <a:srgbClr val="401B5B"/>
                </a:solidFill>
              </a:rPr>
              <a:t>Seen in endoscopy suite for personal history of ulcerative colitis</a:t>
            </a:r>
          </a:p>
          <a:p>
            <a:r>
              <a:rPr lang="en-US" dirty="0" smtClean="0">
                <a:solidFill>
                  <a:srgbClr val="401B5B"/>
                </a:solidFill>
              </a:rPr>
              <a:t>No personal history of cancer or polyposis</a:t>
            </a:r>
          </a:p>
          <a:p>
            <a:r>
              <a:rPr lang="en-US" dirty="0" smtClean="0">
                <a:solidFill>
                  <a:srgbClr val="401B5B"/>
                </a:solidFill>
              </a:rPr>
              <a:t>Paternal grandmother colorectal cancer @ age 40; aunt breast cancer @ age 55</a:t>
            </a:r>
            <a:endParaRPr lang="en-US" dirty="0">
              <a:solidFill>
                <a:srgbClr val="401B5B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058400" cy="95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17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058400" cy="95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2113104"/>
            <a:ext cx="9137108" cy="376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25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01B5B"/>
                </a:solidFill>
              </a:rPr>
              <a:t>53-year-old female patient</a:t>
            </a:r>
          </a:p>
          <a:p>
            <a:r>
              <a:rPr lang="en-US" dirty="0" smtClean="0">
                <a:solidFill>
                  <a:srgbClr val="401B5B"/>
                </a:solidFill>
              </a:rPr>
              <a:t>Seen in GI clinic by Nurse Practitioner</a:t>
            </a:r>
          </a:p>
          <a:p>
            <a:r>
              <a:rPr lang="en-US" dirty="0" smtClean="0">
                <a:solidFill>
                  <a:srgbClr val="401B5B"/>
                </a:solidFill>
              </a:rPr>
              <a:t>Personal history of colorectal cancer and polyposis @ age 27 </a:t>
            </a:r>
          </a:p>
          <a:p>
            <a:r>
              <a:rPr lang="en-US" dirty="0" smtClean="0">
                <a:solidFill>
                  <a:srgbClr val="401B5B"/>
                </a:solidFill>
              </a:rPr>
              <a:t>Mother colorectal cancer @ age 30</a:t>
            </a:r>
            <a:r>
              <a:rPr lang="en-US" dirty="0">
                <a:solidFill>
                  <a:srgbClr val="401B5B"/>
                </a:solidFill>
              </a:rPr>
              <a:t>; </a:t>
            </a:r>
            <a:r>
              <a:rPr lang="en-US" dirty="0" smtClean="0">
                <a:solidFill>
                  <a:srgbClr val="401B5B"/>
                </a:solidFill>
              </a:rPr>
              <a:t>son </a:t>
            </a:r>
            <a:r>
              <a:rPr lang="en-US" dirty="0">
                <a:solidFill>
                  <a:srgbClr val="401B5B"/>
                </a:solidFill>
              </a:rPr>
              <a:t>colorectal cancer @ age </a:t>
            </a:r>
            <a:r>
              <a:rPr lang="en-US" dirty="0" smtClean="0">
                <a:solidFill>
                  <a:srgbClr val="401B5B"/>
                </a:solidFill>
              </a:rPr>
              <a:t>21; sister colorectal cancer @ age 29; maternal aunt colorectal cancer; maternal cousin colorectal cancer</a:t>
            </a:r>
            <a:endParaRPr lang="en-US" dirty="0">
              <a:solidFill>
                <a:srgbClr val="401B5B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058400" cy="95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16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058400" cy="95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2128837"/>
            <a:ext cx="9052560" cy="397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65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-Speaker-Deck3-Autumn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149" y="7015655"/>
            <a:ext cx="1270251" cy="75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05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yRisk-CME-Speaker-Deck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65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-Speaker-Deck3-Autum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076" y="7047186"/>
            <a:ext cx="1217324" cy="72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33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-Speaker-Deck3-Autumn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004" y="7078717"/>
            <a:ext cx="1164396" cy="69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44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-Speaker-Deck3-Autumn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543" y="7062952"/>
            <a:ext cx="1190858" cy="70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510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-Speaker-Deck3-Autumn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048" y="7105552"/>
            <a:ext cx="1119352" cy="66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242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-Speaker-Deck3-Autumn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986" y="7067983"/>
            <a:ext cx="1182414" cy="70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540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277</Words>
  <Application>Microsoft Office PowerPoint</Application>
  <PresentationFormat>Custom</PresentationFormat>
  <Paragraphs>18</Paragraphs>
  <Slides>34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</dc:creator>
  <cp:lastModifiedBy>Amanda</cp:lastModifiedBy>
  <cp:revision>37</cp:revision>
  <dcterms:created xsi:type="dcterms:W3CDTF">2015-11-11T22:15:25Z</dcterms:created>
  <dcterms:modified xsi:type="dcterms:W3CDTF">2016-06-09T11:05:40Z</dcterms:modified>
</cp:coreProperties>
</file>